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5"/>
  </p:notesMasterIdLst>
  <p:handoutMasterIdLst>
    <p:handoutMasterId r:id="rId6"/>
  </p:handoutMasterIdLst>
  <p:sldIdLst>
    <p:sldId id="256" r:id="rId3"/>
    <p:sldId id="259" r:id="rId4"/>
  </p:sldIdLst>
  <p:sldSz cx="6858000" cy="9906000" type="A4"/>
  <p:notesSz cx="7053263" cy="10180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FF6600"/>
    <a:srgbClr val="3399FF"/>
    <a:srgbClr val="FF0066"/>
    <a:srgbClr val="FF6699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704" autoAdjust="0"/>
  </p:normalViewPr>
  <p:slideViewPr>
    <p:cSldViewPr>
      <p:cViewPr varScale="1">
        <p:scale>
          <a:sx n="75" d="100"/>
          <a:sy n="75" d="100"/>
        </p:scale>
        <p:origin x="2172" y="60"/>
      </p:cViewPr>
      <p:guideLst>
        <p:guide orient="horz" pos="3120"/>
        <p:guide pos="22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EFD8013-8668-4B14-9D2E-DAEB937B6C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9AC505-D75F-4144-8E9E-FA92C666E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5188F0B-B1B0-4A93-9DAF-0215F15DDEC3}" type="datetimeFigureOut">
              <a:rPr lang="ja-JP" altLang="en-US"/>
              <a:pPr>
                <a:defRPr/>
              </a:pPr>
              <a:t>2018/12/7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12A8CC-BD54-4722-98DA-3E5778553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1CF13B-27A8-43FF-82D3-E4053BAF78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606152-D1A1-404D-91A9-63C4D2A4B0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5D051C3-BB28-463F-A7E2-6E8B0BB3F3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5095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FF865C-1E67-4D26-B9E2-9084BBF843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5095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F81AD7-8AC8-462C-B80A-3E37907BAD67}" type="datetimeFigureOut">
              <a:rPr lang="ja-JP" altLang="en-US"/>
              <a:pPr>
                <a:defRPr/>
              </a:pPr>
              <a:t>2018/12/7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A77915A-2908-461F-B963-41D9F188E0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763588"/>
            <a:ext cx="2643187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880D103-ADB5-49A5-A795-D3DA94BDF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4850" y="4835525"/>
            <a:ext cx="5643563" cy="4581525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087688-B1FC-4E47-9A77-9291A14687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669463"/>
            <a:ext cx="3055938" cy="5095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EBF6A-CB98-4EB0-9E1D-79F7EC64A2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95738" y="9669463"/>
            <a:ext cx="3055937" cy="509587"/>
          </a:xfrm>
          <a:prstGeom prst="rect">
            <a:avLst/>
          </a:prstGeom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28F642-E7B1-421C-A069-40B9CFB1CC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EAEDE281-C204-4EAC-A005-E324E51482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B034F584-E32D-4AC2-9F08-CE0D1C4A2D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ヘッダー プレースホルダー 3">
            <a:extLst>
              <a:ext uri="{FF2B5EF4-FFF2-40B4-BE49-F238E27FC236}">
                <a16:creationId xmlns:a16="http://schemas.microsoft.com/office/drawing/2014/main" id="{C823E750-8B62-43AB-AA51-E2FC0B6257A1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6149" name="フッター プレースホルダー 4">
            <a:extLst>
              <a:ext uri="{FF2B5EF4-FFF2-40B4-BE49-F238E27FC236}">
                <a16:creationId xmlns:a16="http://schemas.microsoft.com/office/drawing/2014/main" id="{40A77749-5F19-48B8-A434-6651C2497D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6150" name="スライド番号プレースホルダー 5">
            <a:extLst>
              <a:ext uri="{FF2B5EF4-FFF2-40B4-BE49-F238E27FC236}">
                <a16:creationId xmlns:a16="http://schemas.microsoft.com/office/drawing/2014/main" id="{DAEE8591-E6D9-46CB-919A-67428A9C85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C431599-4E87-4065-9C0F-9A577530F5CE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>
            <a:extLst>
              <a:ext uri="{FF2B5EF4-FFF2-40B4-BE49-F238E27FC236}">
                <a16:creationId xmlns:a16="http://schemas.microsoft.com/office/drawing/2014/main" id="{7B94063F-93CA-46E3-9FEA-E85951E240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ー 2">
            <a:extLst>
              <a:ext uri="{FF2B5EF4-FFF2-40B4-BE49-F238E27FC236}">
                <a16:creationId xmlns:a16="http://schemas.microsoft.com/office/drawing/2014/main" id="{2E615395-7CCE-4D13-8D4A-71730F7985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ヘッダー プレースホルダー 3">
            <a:extLst>
              <a:ext uri="{FF2B5EF4-FFF2-40B4-BE49-F238E27FC236}">
                <a16:creationId xmlns:a16="http://schemas.microsoft.com/office/drawing/2014/main" id="{32171C7F-A6E3-43B8-969A-317C07AD434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8197" name="フッター プレースホルダー 4">
            <a:extLst>
              <a:ext uri="{FF2B5EF4-FFF2-40B4-BE49-F238E27FC236}">
                <a16:creationId xmlns:a16="http://schemas.microsoft.com/office/drawing/2014/main" id="{1AF73F47-5DC4-49AE-BDB6-3E0CDEEDBA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  <p:sp>
        <p:nvSpPr>
          <p:cNvPr id="8198" name="スライド番号プレースホルダー 5">
            <a:extLst>
              <a:ext uri="{FF2B5EF4-FFF2-40B4-BE49-F238E27FC236}">
                <a16:creationId xmlns:a16="http://schemas.microsoft.com/office/drawing/2014/main" id="{81247778-4A86-4884-B4D2-E47CA7B852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86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421BC789-C717-4C2D-972A-3307C382D59A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DB82CC-93DC-403B-BBE7-C9FF621E93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61516D-4687-4200-8D14-8AF59B15BF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9EC1FF-0A4F-4EF0-9605-DEDBC11C60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491D1-53B2-4E86-8814-2F1472FA2D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092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5A2746-47C6-48A3-B92F-4ECC829E0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6C4269-0B20-474F-94FD-799A97D3C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5936A2-7500-40F9-AE14-6EAB24F888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65737-E90B-4D94-B536-D847055FDE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297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79BA5C-1797-41AB-A19C-AA3304BD4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B91F66-A7CF-4E8D-803D-C1EB228815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6C9705-1AB7-46AB-BF16-A5C4536D65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2CA54-3590-4E59-A4C6-A26514BDC1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942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29038C-D16B-4987-8705-2C55BD5DE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E40223-4881-42C2-AAC4-9FC62813BD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1969B2-FE64-475D-B48C-D47AA83CB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26299-2304-4C09-AEE0-04DB45F6C0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148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64938-EA5D-4279-A58C-E231BC6E0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B872CC-5794-47E8-B25B-B5EC8FB530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94AA71-D4E7-42FB-B3F9-E34FADFACA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50ACA-CF3F-4C2A-B511-56D120929A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703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E0CB80-4F26-4A6C-BD17-43BD75E7B3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1080E2-BEE0-438F-9B5A-E56FEC429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DA2C7F-2137-4F1B-A355-AB0497FEC7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C38AA-973C-48E0-BFD0-94820FC5B3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3326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87BE22-BF3C-4291-9868-E7EDEB942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0E879-2A38-45DE-BBA9-F420529582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19D195-2F95-4928-859D-0AF4AF9BF3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0C649-A9D9-495C-9DC1-EC50C31719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872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7874C88-AE59-437C-9752-655E76123A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9C9D1E-9A55-4965-9B8E-21E2B73C6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32DB7B9-9C2F-4968-9AAC-05D6DCAF84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174F-FB21-4F5C-B569-CA1E4D6E62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7579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6CA007-0D09-4671-BA2B-3DF8F2978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DB7B2C-A4A0-482D-84ED-E1ED4FE4F8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1BB670-8B53-4890-8F63-8B7457A3D5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A8951-89B5-4C24-B312-0B95C49C40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463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FC64F0-7398-4C39-AF1A-69E2E3B93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74437AA-47D9-4A46-8B9F-858A19DBB1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FC4E07-E006-4A50-B321-5E1D7767CA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52AE3-AA25-463E-AB7C-3577B418BF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0379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CD80D3-94FB-4733-98B1-E2795C38C1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996201-2F35-4075-BD95-2511A21F8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89B59E-9388-4C8E-BBF4-67D62064E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CEDE0-751A-4C03-BA05-9E379FD8F2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65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4D455-32F6-4E26-820B-B34B045A10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2FF02B-69BE-47A4-8F0D-30C6A1BEF6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0BCD45-D2C1-47BC-B1D2-8DB3ECA67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89CFD-FAA8-4928-BD5C-47C2E6481B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9825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1C29DE-364C-4566-A3CD-45E1ED28C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5CAD8E-A569-4FC7-B6C6-D7A2E9081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226348-0523-45BE-9BBF-347593A24D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7CF5-26BF-485C-9FFA-83F7FDDA9D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5768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C3DF0E-C413-477D-A786-F970B7B82B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1CE062-E40C-433C-97FB-01908C3D0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B27BD1-1340-4F9E-9227-B9FC944A1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45EB7-DBE9-40A6-8CDA-47D495C7D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7746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0B6FF-0A2F-4B05-8B78-462A3F64B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2E8ECF-6910-4B0B-888B-681B69A39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489247-48C6-4EC8-8711-ED719D191A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65A79-FFD8-4DF4-BF0D-2628C24BA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658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6C418C-9B23-4E3F-90ED-E4BF115DB8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EE33E9-778C-48D3-8E7A-D5A41A854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BCF017-6F49-4548-B313-B20864F15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3D35-35ED-49F4-8035-1DDCE602FE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26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4F22EC-CA3A-406C-A4E0-D796858D3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2FF719-4BE2-49C6-A190-5BA2D41834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576D7-ED43-4EA1-9B4F-8929E8E93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7B7A8-40FF-4BE3-A9A3-73B75A08E7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603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5198085-DDA1-4EF2-BAF9-860578E3D8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841B71-C21E-4C07-AAB3-87BEA1AB4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B82301-A4E8-48E6-927C-E7763A1D33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E8313-3E71-4CD2-87CD-EA0FA511D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537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5A5535D-2186-4B74-A8F3-49574A0D97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05EB70-31E7-469C-B159-7F5DAC6CFC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FE2D05D-49C4-45F3-B543-2DDC6F089E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04E76-F4CA-4983-AF97-116CA688ED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1503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8281CD-0080-4C77-A965-711DA202F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90AF4F7-D4D1-4255-94C1-7BA24E21B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7DEA42-91A7-4C69-92A7-BC23FA83B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A9173-F3B7-49A2-B13E-B1BCBA7A7B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652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1BB6D7-032C-4919-BA4D-9F32A46068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2CFD7C-AD16-47A6-A9A3-540C9EC46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75CAC5-BE96-4530-8F09-00FA6C830D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0C842-4962-4806-BE7E-10DCBB50FC1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346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F09C8-CF6E-4248-B4A9-48E91F2723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2F0554-72DB-4C11-8B03-3FC307D451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41F1B5-54EE-43C4-ABAD-89F9D3CFC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970CA-2E3A-4C4F-8EA8-F6C88800E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674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F3FB78-D184-4B4B-8955-6568F4752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61EBC55-491D-42E8-BDEC-BC753B703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BF699C-BB0E-4DAE-8B75-A7854177E20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EF734EC-0313-41C4-B26F-D06F25693C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4CAE1D-3B90-4994-A2EA-2A00B601EF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B6B20FA-DC52-4105-B164-E475256092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5DDB44B-F5CA-4F58-8CB2-8C6A798C3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1875AA-AF08-483F-BD25-353DC989C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4AE908-E381-44C2-B02D-93568E11D3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87C23D3-0D11-4AAD-9A68-DEC1832833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B3687F-2417-4D39-A601-3002EBCF92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3831C7-45E5-4C44-9AA2-7131CF4C90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ps-japa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3">
            <a:extLst>
              <a:ext uri="{FF2B5EF4-FFF2-40B4-BE49-F238E27FC236}">
                <a16:creationId xmlns:a16="http://schemas.microsoft.com/office/drawing/2014/main" id="{C9630B53-DBFD-408D-ABD2-068EFA22E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709613"/>
            <a:ext cx="1065212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42">
            <a:extLst>
              <a:ext uri="{FF2B5EF4-FFF2-40B4-BE49-F238E27FC236}">
                <a16:creationId xmlns:a16="http://schemas.microsoft.com/office/drawing/2014/main" id="{02F0ADD6-F007-4AC5-84E6-611E6D80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2863"/>
            <a:ext cx="947738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19">
            <a:extLst>
              <a:ext uri="{FF2B5EF4-FFF2-40B4-BE49-F238E27FC236}">
                <a16:creationId xmlns:a16="http://schemas.microsoft.com/office/drawing/2014/main" id="{3054E560-BD9D-4F39-B26C-11D8286A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1071563"/>
            <a:ext cx="68516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ファーマシーセミナーアドバンスは、薬剤師の研鑽・有益な情報提供を目的として開催します。</a:t>
            </a:r>
            <a:endParaRPr lang="en-US" altLang="ja-JP" sz="11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本研修会は、（公財）日本薬剤師研修センター  研修認定薬剤師制度の認定対象集合研修会（１単位）となります。</a:t>
            </a:r>
            <a:endParaRPr lang="en-US" altLang="ja-JP" sz="11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u="sng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参加費：</a:t>
            </a:r>
            <a:r>
              <a:rPr lang="en-US" altLang="ja-JP" sz="1100" u="sng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1,000</a:t>
            </a:r>
            <a:r>
              <a:rPr lang="ja-JP" altLang="en-US" sz="1100" u="sng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円</a:t>
            </a:r>
            <a:endParaRPr lang="en-US" altLang="ja-JP" sz="1100" u="sng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受講対象：薬剤師（日本保険薬局協会、日本薬局学会の会員・非会員を問いません）</a:t>
            </a:r>
          </a:p>
        </p:txBody>
      </p:sp>
      <p:sp>
        <p:nvSpPr>
          <p:cNvPr id="2" name="AutoShape 24">
            <a:extLst>
              <a:ext uri="{FF2B5EF4-FFF2-40B4-BE49-F238E27FC236}">
                <a16:creationId xmlns:a16="http://schemas.microsoft.com/office/drawing/2014/main" id="{9DAD82DA-4295-43F1-9063-DB23DC025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119063"/>
            <a:ext cx="4687888" cy="769937"/>
          </a:xfrm>
          <a:prstGeom prst="roundRect">
            <a:avLst>
              <a:gd name="adj" fmla="val 31130"/>
            </a:avLst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第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1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回ファーマシーセミナーアドバンス</a:t>
            </a:r>
            <a:endParaRPr lang="en-US" altLang="ja-JP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ｺﾞｼｯｸM" pitchFamily="50" charset="-128"/>
              <a:ea typeface="HGPｺﾞｼｯｸM" pitchFamily="50" charset="-128"/>
            </a:endParaRPr>
          </a:p>
          <a:p>
            <a:pPr algn="ctr" eaLnBrk="1" hangingPunct="1">
              <a:defRPr/>
            </a:pP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itchFamily="50" charset="-128"/>
                <a:ea typeface="HGPｺﾞｼｯｸM" pitchFamily="50" charset="-128"/>
              </a:rPr>
              <a:t>大阪開催のご案内</a:t>
            </a:r>
          </a:p>
        </p:txBody>
      </p:sp>
      <p:pic>
        <p:nvPicPr>
          <p:cNvPr id="5126" name="Picture 119" descr="ここから上部共通ナビゲーション部分です">
            <a:extLst>
              <a:ext uri="{FF2B5EF4-FFF2-40B4-BE49-F238E27FC236}">
                <a16:creationId xmlns:a16="http://schemas.microsoft.com/office/drawing/2014/main" id="{44F303C2-1A5E-4F08-8C3E-CAAE942AE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565785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0">
            <a:extLst>
              <a:ext uri="{FF2B5EF4-FFF2-40B4-BE49-F238E27FC236}">
                <a16:creationId xmlns:a16="http://schemas.microsoft.com/office/drawing/2014/main" id="{3BE85440-7AC4-4451-ABBC-17443245A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3" y="1857375"/>
            <a:ext cx="6604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27063" algn="l"/>
              </a:tabLs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27063" algn="l"/>
              </a:tabLst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27063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共催：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一般社団法人　日本保険薬局協会 </a:t>
            </a: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一般社団法人　日本薬局学会</a:t>
            </a: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アステラス製薬株式会社</a:t>
            </a: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日時：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2019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16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日（土） 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18</a:t>
            </a:r>
            <a:r>
              <a:rPr lang="ja-JP" altLang="en-US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sz="1800" b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 b="1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場所</a:t>
            </a:r>
            <a:r>
              <a:rPr lang="ja-JP" altLang="en-US" sz="1800" b="1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：</a:t>
            </a:r>
            <a:r>
              <a:rPr lang="en-US" altLang="ja-JP" sz="1800" b="1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 UMEDAI</a:t>
            </a:r>
            <a:r>
              <a:rPr lang="ja-JP" altLang="en-US" sz="1800" b="1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大阪梅田 </a:t>
            </a:r>
            <a:r>
              <a:rPr lang="en-US" altLang="ja-JP" sz="1800" b="1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01+02+03</a:t>
            </a:r>
            <a:r>
              <a:rPr lang="ja-JP" altLang="en-US" sz="1800" b="1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会議室</a:t>
            </a:r>
            <a:endParaRPr lang="en-US" altLang="ja-JP" sz="1800" b="1">
              <a:solidFill>
                <a:srgbClr val="FF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　　　　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【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アクセス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】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阪急梅田駅から徒歩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1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分</a:t>
            </a:r>
            <a:endParaRPr lang="en-US" altLang="ja-JP" sz="140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</a:t>
            </a:r>
            <a:r>
              <a:rPr lang="zh-CN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大阪府大阪市北区茶屋町</a:t>
            </a:r>
            <a:r>
              <a:rPr lang="en-US" altLang="zh-CN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1-27 ABC-MART</a:t>
            </a:r>
            <a:r>
              <a:rPr lang="zh-CN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梅田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ビル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7</a:t>
            </a:r>
            <a:r>
              <a:rPr lang="en-US" altLang="zh-CN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F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	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　地図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URL</a:t>
            </a:r>
            <a:r>
              <a:rPr lang="ja-JP" altLang="en-US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：　</a:t>
            </a:r>
            <a:r>
              <a:rPr lang="en-US" altLang="ja-JP" sz="1400">
                <a:latin typeface="HGPｺﾞｼｯｸM" panose="020B0600000000000000" pitchFamily="50" charset="-128"/>
                <a:ea typeface="HGPｺﾞｼｯｸM" panose="020B0600000000000000" pitchFamily="50" charset="-128"/>
                <a:sym typeface="Wingdings" panose="05000000000000000000" pitchFamily="2" charset="2"/>
              </a:rPr>
              <a:t>http://umedai.jp/news/34/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5128" name="Text Box 24">
            <a:extLst>
              <a:ext uri="{FF2B5EF4-FFF2-40B4-BE49-F238E27FC236}">
                <a16:creationId xmlns:a16="http://schemas.microsoft.com/office/drawing/2014/main" id="{A55EF1EB-57FF-4440-B4D8-80A664C80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5662613"/>
            <a:ext cx="165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29" name="Rectangle 30">
            <a:extLst>
              <a:ext uri="{FF2B5EF4-FFF2-40B4-BE49-F238E27FC236}">
                <a16:creationId xmlns:a16="http://schemas.microsoft.com/office/drawing/2014/main" id="{696F3948-541E-409A-8B97-F054D7D8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6238875"/>
            <a:ext cx="1511300" cy="358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30" name="Rectangle 40">
            <a:extLst>
              <a:ext uri="{FF2B5EF4-FFF2-40B4-BE49-F238E27FC236}">
                <a16:creationId xmlns:a16="http://schemas.microsoft.com/office/drawing/2014/main" id="{77142817-2276-43AE-A0A4-071A52C34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488" y="5373688"/>
            <a:ext cx="1008062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5131" name="Picture 41">
            <a:extLst>
              <a:ext uri="{FF2B5EF4-FFF2-40B4-BE49-F238E27FC236}">
                <a16:creationId xmlns:a16="http://schemas.microsoft.com/office/drawing/2014/main" id="{2E2D0A6A-F89B-49D9-A2AA-B2C50CCF8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8"/>
            <a:ext cx="1047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6DFFFB-CA47-4EFC-803D-5C96EF01A4A9}"/>
              </a:ext>
            </a:extLst>
          </p:cNvPr>
          <p:cNvSpPr/>
          <p:nvPr/>
        </p:nvSpPr>
        <p:spPr bwMode="auto">
          <a:xfrm>
            <a:off x="115888" y="1077913"/>
            <a:ext cx="6611937" cy="779462"/>
          </a:xfrm>
          <a:prstGeom prst="rect">
            <a:avLst/>
          </a:prstGeom>
          <a:noFill/>
          <a:ln w="25400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DDA1873-2170-4857-8F4B-7A5EC9679668}"/>
              </a:ext>
            </a:extLst>
          </p:cNvPr>
          <p:cNvSpPr/>
          <p:nvPr/>
        </p:nvSpPr>
        <p:spPr bwMode="auto">
          <a:xfrm>
            <a:off x="252413" y="8799513"/>
            <a:ext cx="6278562" cy="1008062"/>
          </a:xfrm>
          <a:prstGeom prst="rect">
            <a:avLst/>
          </a:prstGeom>
          <a:noFill/>
          <a:ln w="25400" cap="flat" cmpd="tri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ja-JP" altLang="en-US" dirty="0">
              <a:latin typeface="Arial" charset="0"/>
            </a:endParaRPr>
          </a:p>
        </p:txBody>
      </p:sp>
      <p:sp>
        <p:nvSpPr>
          <p:cNvPr id="5134" name="Text Box 13">
            <a:extLst>
              <a:ext uri="{FF2B5EF4-FFF2-40B4-BE49-F238E27FC236}">
                <a16:creationId xmlns:a16="http://schemas.microsoft.com/office/drawing/2014/main" id="{6060AF4B-4EB3-4BB4-8E4F-49AB557E3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3" y="7702550"/>
            <a:ext cx="66865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参加のお申し込みは、ホームページ、もしくは裏面の参加申込用紙にご記入後、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2019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8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日（金）までに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 FAX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03-3243-1076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）にてお申込みください。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 </a:t>
            </a: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  <a:hlinkClick r:id="rId7"/>
              </a:rPr>
              <a:t>http://www.ps-japan.org/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当日は軽食とお飲み物をご用意します。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120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天候・災害等により開催が中止になる場合がございます。</a:t>
            </a:r>
            <a:endParaRPr lang="en-US" altLang="ja-JP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5135" name="Text Box 20">
            <a:extLst>
              <a:ext uri="{FF2B5EF4-FFF2-40B4-BE49-F238E27FC236}">
                <a16:creationId xmlns:a16="http://schemas.microsoft.com/office/drawing/2014/main" id="{87E20B33-8150-4B53-B06F-57261CB4B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8783638"/>
            <a:ext cx="62134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●</a:t>
            </a:r>
            <a:r>
              <a:rPr lang="ja-JP" altLang="en-US" sz="140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一般社団法人　日本薬局学会　 事務局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東京都中央区日本橋</a:t>
            </a:r>
            <a:r>
              <a:rPr lang="en-US" altLang="ja-JP" sz="1400"/>
              <a:t>3-12-2</a:t>
            </a:r>
            <a:r>
              <a:rPr lang="ja-JP" altLang="en-US" sz="1400"/>
              <a:t>　朝日ビルヂング</a:t>
            </a:r>
            <a:r>
              <a:rPr lang="en-US" altLang="ja-JP" sz="1400"/>
              <a:t>4</a:t>
            </a:r>
            <a:r>
              <a:rPr lang="ja-JP" altLang="en-US" sz="1400"/>
              <a:t>階</a:t>
            </a:r>
            <a:r>
              <a:rPr lang="ja-JP" altLang="en-US" sz="1400">
                <a:solidFill>
                  <a:srgbClr val="000000"/>
                </a:solidFill>
              </a:rPr>
              <a:t>　</a:t>
            </a:r>
            <a:endParaRPr lang="en-US" altLang="ja-JP" sz="14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000000"/>
                </a:solidFill>
              </a:rPr>
              <a:t>　</a:t>
            </a:r>
            <a:r>
              <a:rPr lang="en-US" altLang="ja-JP" sz="1400">
                <a:solidFill>
                  <a:srgbClr val="000000"/>
                </a:solidFill>
              </a:rPr>
              <a:t>TEL:03-3243-3061</a:t>
            </a:r>
            <a:r>
              <a:rPr lang="ja-JP" altLang="en-US" sz="1400">
                <a:solidFill>
                  <a:srgbClr val="000000"/>
                </a:solidFill>
              </a:rPr>
              <a:t>　　ＦＡＸ：</a:t>
            </a:r>
            <a:r>
              <a:rPr lang="en-US" altLang="ja-JP" sz="1400">
                <a:solidFill>
                  <a:srgbClr val="000000"/>
                </a:solidFill>
              </a:rPr>
              <a:t>03-3243-1076 </a:t>
            </a:r>
            <a:endParaRPr lang="en-US" altLang="ja-JP" sz="1400"/>
          </a:p>
        </p:txBody>
      </p:sp>
      <p:sp useBgFill="1">
        <p:nvSpPr>
          <p:cNvPr id="23" name="Text Box 12">
            <a:extLst>
              <a:ext uri="{FF2B5EF4-FFF2-40B4-BE49-F238E27FC236}">
                <a16:creationId xmlns:a16="http://schemas.microsoft.com/office/drawing/2014/main" id="{E5D07CD4-0125-4FB9-8241-6D6862BC8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4649788"/>
            <a:ext cx="6604000" cy="2954337"/>
          </a:xfrm>
          <a:prstGeom prst="rect">
            <a:avLst/>
          </a:prstGeom>
          <a:ln w="57150" cmpd="thickThin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en-US" altLang="ja-JP" sz="1600" b="1" dirty="0"/>
              <a:t>【</a:t>
            </a:r>
            <a:r>
              <a:rPr lang="ja-JP" altLang="en-US" sz="1600" b="1" dirty="0"/>
              <a:t>司会</a:t>
            </a:r>
            <a:r>
              <a:rPr lang="en-US" altLang="ja-JP" sz="1600" b="1" dirty="0"/>
              <a:t>】</a:t>
            </a:r>
            <a:r>
              <a:rPr lang="ja-JP" altLang="en-US" sz="1600" b="1" dirty="0"/>
              <a:t>　パナソニック健康保険組合　松下記念病院　</a:t>
            </a:r>
            <a:endParaRPr lang="en-US" altLang="ja-JP" sz="1600" b="1" dirty="0"/>
          </a:p>
          <a:p>
            <a:pPr>
              <a:defRPr/>
            </a:pPr>
            <a:r>
              <a:rPr lang="ja-JP" altLang="en-US" sz="1600" b="1" dirty="0"/>
              <a:t>　　　　　副院長　医療安全管理室　室長　薬剤部　部長　平田　敦宏　先生</a:t>
            </a:r>
            <a:endParaRPr lang="en-US" altLang="ja-JP" sz="800" dirty="0"/>
          </a:p>
          <a:p>
            <a:pPr>
              <a:defRPr/>
            </a:pPr>
            <a:endParaRPr lang="en-US" altLang="ja-JP" sz="1600" b="1" dirty="0"/>
          </a:p>
          <a:p>
            <a:pPr>
              <a:defRPr/>
            </a:pPr>
            <a:r>
              <a:rPr lang="en-US" altLang="ja-JP" sz="1600" b="1" dirty="0"/>
              <a:t>【</a:t>
            </a:r>
            <a:r>
              <a:rPr lang="ja-JP" altLang="en-US" sz="1600" b="1" dirty="0"/>
              <a:t>特別講演</a:t>
            </a:r>
            <a:r>
              <a:rPr lang="en-US" altLang="ja-JP" sz="1600" b="1" dirty="0"/>
              <a:t>】</a:t>
            </a:r>
            <a:r>
              <a:rPr lang="ja-JP" altLang="en-US" sz="2000" b="1" dirty="0"/>
              <a:t>　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大阪府済生会中津病院　消化器内科　副部長　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000" b="1" dirty="0"/>
              <a:t>　　　　　　　　　　　　　山下　博司　先生</a:t>
            </a:r>
            <a:endParaRPr lang="en-US" altLang="ja-JP" sz="2000" b="1" dirty="0"/>
          </a:p>
          <a:p>
            <a:pPr>
              <a:defRPr/>
            </a:pPr>
            <a:r>
              <a:rPr lang="ja-JP" altLang="en-US" sz="2400" dirty="0"/>
              <a:t>「機能性消化管疾患治療の</a:t>
            </a:r>
            <a:r>
              <a:rPr lang="en-US" altLang="ja-JP" sz="2400" dirty="0"/>
              <a:t>UP-TO-DATE</a:t>
            </a:r>
            <a:r>
              <a:rPr lang="ja-JP" altLang="en-US" sz="2400" dirty="0"/>
              <a:t>　　</a:t>
            </a:r>
            <a:endParaRPr lang="en-US" altLang="ja-JP" sz="2400" dirty="0"/>
          </a:p>
          <a:p>
            <a:pPr>
              <a:defRPr/>
            </a:pPr>
            <a:r>
              <a:rPr lang="ja-JP" altLang="en-US" sz="2400" dirty="0"/>
              <a:t>　　　　　～慢性便秘を中心に～」</a:t>
            </a:r>
            <a:r>
              <a:rPr lang="ja-JP" altLang="en-US" sz="2400" b="1" dirty="0"/>
              <a:t>　　</a:t>
            </a:r>
            <a:r>
              <a:rPr lang="ja-JP" altLang="en-US" sz="2400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ja-JP" altLang="en-US" sz="2800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rPr>
              <a:t>　　</a:t>
            </a:r>
            <a:r>
              <a:rPr lang="ja-JP" altLang="en-US" sz="1600" dirty="0">
                <a:solidFill>
                  <a:srgbClr val="000000"/>
                </a:solidFill>
                <a:latin typeface="HGPｺﾞｼｯｸM" pitchFamily="50" charset="-128"/>
                <a:ea typeface="HGPｺﾞｼｯｸM" pitchFamily="50" charset="-128"/>
              </a:rPr>
              <a:t>　　　　　　　　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5">
            <a:extLst>
              <a:ext uri="{FF2B5EF4-FFF2-40B4-BE49-F238E27FC236}">
                <a16:creationId xmlns:a16="http://schemas.microsoft.com/office/drawing/2014/main" id="{75EC86FA-0D02-47F1-AF3D-053BFEAF8C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588" y="650875"/>
            <a:ext cx="1079500" cy="1816100"/>
          </a:xfrm>
          <a:prstGeom prst="upArrow">
            <a:avLst>
              <a:gd name="adj1" fmla="val 50000"/>
              <a:gd name="adj2" fmla="val 3535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7171" name="Text Box 7">
            <a:extLst>
              <a:ext uri="{FF2B5EF4-FFF2-40B4-BE49-F238E27FC236}">
                <a16:creationId xmlns:a16="http://schemas.microsoft.com/office/drawing/2014/main" id="{1861E3D4-3B3B-415B-BC96-69EF8C49E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6300" y="1239838"/>
            <a:ext cx="3317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送信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方</a:t>
            </a:r>
            <a:endParaRPr lang="en-US" altLang="ja-JP" sz="1400" b="1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/>
              <a:t>向</a:t>
            </a:r>
          </a:p>
        </p:txBody>
      </p:sp>
      <p:sp>
        <p:nvSpPr>
          <p:cNvPr id="7172" name="Text Box 9">
            <a:extLst>
              <a:ext uri="{FF2B5EF4-FFF2-40B4-BE49-F238E27FC236}">
                <a16:creationId xmlns:a16="http://schemas.microsoft.com/office/drawing/2014/main" id="{CBE2AFDF-F888-4F4A-8F86-AB5A95590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75" y="1071563"/>
            <a:ext cx="5543550" cy="179863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b="1"/>
              <a:t>2019</a:t>
            </a:r>
            <a:r>
              <a:rPr lang="ja-JP" altLang="en-US" sz="1800" b="1"/>
              <a:t>年度　第</a:t>
            </a:r>
            <a:r>
              <a:rPr lang="en-US" altLang="ja-JP" sz="1800" b="1"/>
              <a:t>1</a:t>
            </a:r>
            <a:r>
              <a:rPr lang="ja-JP" altLang="en-US" sz="1800" b="1"/>
              <a:t>回ファーマシーセミナーアドバンス</a:t>
            </a:r>
            <a:r>
              <a:rPr lang="ja-JP" altLang="en-US" sz="2400" b="1"/>
              <a:t>　　　　大阪開催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/>
              <a:t>　</a:t>
            </a:r>
            <a:r>
              <a:rPr lang="ja-JP" altLang="en-US" sz="1800"/>
              <a:t>日時：　</a:t>
            </a:r>
            <a:r>
              <a:rPr lang="en-US" altLang="ja-JP" sz="1800"/>
              <a:t>2019</a:t>
            </a:r>
            <a:r>
              <a:rPr lang="ja-JP" altLang="en-US" sz="1800"/>
              <a:t>年</a:t>
            </a:r>
            <a:r>
              <a:rPr lang="en-US" altLang="ja-JP" sz="1800"/>
              <a:t>2</a:t>
            </a:r>
            <a:r>
              <a:rPr lang="ja-JP" altLang="en-US" sz="1800"/>
              <a:t>月</a:t>
            </a:r>
            <a:r>
              <a:rPr lang="en-US" altLang="ja-JP" sz="1800"/>
              <a:t>16</a:t>
            </a:r>
            <a:r>
              <a:rPr lang="ja-JP" altLang="en-US" sz="1800"/>
              <a:t>日（土） </a:t>
            </a:r>
            <a:r>
              <a:rPr lang="en-US" altLang="ja-JP" sz="1800"/>
              <a:t>17</a:t>
            </a:r>
            <a:r>
              <a:rPr lang="ja-JP" altLang="en-US" sz="1800"/>
              <a:t>：</a:t>
            </a:r>
            <a:r>
              <a:rPr lang="en-US" altLang="ja-JP" sz="1800"/>
              <a:t>00</a:t>
            </a:r>
            <a:r>
              <a:rPr lang="ja-JP" altLang="en-US" sz="1800"/>
              <a:t>～</a:t>
            </a:r>
            <a:r>
              <a:rPr lang="en-US" altLang="ja-JP" sz="1800"/>
              <a:t>18</a:t>
            </a:r>
            <a:r>
              <a:rPr lang="ja-JP" altLang="en-US" sz="1800"/>
              <a:t>：</a:t>
            </a:r>
            <a:r>
              <a:rPr lang="en-US" altLang="ja-JP" sz="1800"/>
              <a:t>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場所：　</a:t>
            </a:r>
            <a:r>
              <a:rPr lang="en-US" altLang="ja-JP" sz="1800"/>
              <a:t>UMEDAI</a:t>
            </a:r>
            <a:r>
              <a:rPr lang="ja-JP" altLang="en-US" sz="1800"/>
              <a:t>　大阪梅田　</a:t>
            </a:r>
            <a:endParaRPr lang="en-US" altLang="ja-JP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参加費：　</a:t>
            </a:r>
            <a:r>
              <a:rPr lang="en-US" altLang="ja-JP" sz="1800"/>
              <a:t>1,000</a:t>
            </a:r>
            <a:r>
              <a:rPr lang="ja-JP" altLang="en-US" sz="1800"/>
              <a:t>円</a:t>
            </a:r>
            <a:endParaRPr lang="ja-JP" altLang="ja-JP" sz="1800"/>
          </a:p>
        </p:txBody>
      </p:sp>
      <p:sp>
        <p:nvSpPr>
          <p:cNvPr id="7173" name="Text Box 12">
            <a:extLst>
              <a:ext uri="{FF2B5EF4-FFF2-40B4-BE49-F238E27FC236}">
                <a16:creationId xmlns:a16="http://schemas.microsoft.com/office/drawing/2014/main" id="{B9919E97-9D0E-44B5-8A52-C120FEC6D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2901950"/>
            <a:ext cx="6738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● </a:t>
            </a:r>
            <a:r>
              <a:rPr lang="ja-JP" altLang="en-US" sz="1400"/>
              <a:t>参加ご希望の場合は、下記にご記入の上、</a:t>
            </a:r>
            <a:r>
              <a:rPr lang="en-US" altLang="ja-JP" sz="1400"/>
              <a:t>FAX</a:t>
            </a:r>
            <a:r>
              <a:rPr lang="ja-JP" altLang="en-US" sz="1400"/>
              <a:t>願います</a:t>
            </a:r>
            <a:r>
              <a:rPr lang="ja-JP" altLang="en-US" sz="1200"/>
              <a:t>。</a:t>
            </a:r>
          </a:p>
        </p:txBody>
      </p:sp>
      <p:sp>
        <p:nvSpPr>
          <p:cNvPr id="7174" name="Text Box 13">
            <a:extLst>
              <a:ext uri="{FF2B5EF4-FFF2-40B4-BE49-F238E27FC236}">
                <a16:creationId xmlns:a16="http://schemas.microsoft.com/office/drawing/2014/main" id="{63BED520-624E-40D3-8598-4FCDBD90C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3290888"/>
            <a:ext cx="6238875" cy="696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法人名または薬局名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　　　　　　　　　　　　　　　　　　　　　　</a:t>
            </a:r>
            <a:r>
              <a:rPr lang="en-US" altLang="ja-JP" sz="900"/>
              <a:t>※</a:t>
            </a:r>
            <a:r>
              <a:rPr lang="ja-JP" altLang="en-US" sz="900"/>
              <a:t>○をつけてください　　　協会正会員　　・　　非会員　　・　　不明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</p:txBody>
      </p:sp>
      <p:sp>
        <p:nvSpPr>
          <p:cNvPr id="7175" name="Text Box 15">
            <a:extLst>
              <a:ext uri="{FF2B5EF4-FFF2-40B4-BE49-F238E27FC236}">
                <a16:creationId xmlns:a16="http://schemas.microsoft.com/office/drawing/2014/main" id="{6D52336E-701A-47CC-9C2B-F1448839F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4043363"/>
            <a:ext cx="6226175" cy="935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勤務先ご住所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  〒</a:t>
            </a:r>
          </a:p>
        </p:txBody>
      </p:sp>
      <p:sp>
        <p:nvSpPr>
          <p:cNvPr id="7176" name="Text Box 16">
            <a:extLst>
              <a:ext uri="{FF2B5EF4-FFF2-40B4-BE49-F238E27FC236}">
                <a16:creationId xmlns:a16="http://schemas.microsoft.com/office/drawing/2014/main" id="{707CB2E6-BE86-4162-8FBF-E5FAB4544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048250"/>
            <a:ext cx="6226175" cy="863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氏名（フリガナ）</a:t>
            </a: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solidFill>
                  <a:srgbClr val="000000"/>
                </a:solidFill>
              </a:rPr>
              <a:t>　　　</a:t>
            </a:r>
            <a:endParaRPr lang="en-US" altLang="ja-JP" sz="9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90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00">
                <a:solidFill>
                  <a:srgbClr val="000000"/>
                </a:solidFill>
              </a:rPr>
              <a:t>　　　　　　　　　　　　　　　　　　　　　　　　　　　　　　　　　　　　　</a:t>
            </a:r>
            <a:r>
              <a:rPr lang="en-US" altLang="ja-JP" sz="900">
                <a:solidFill>
                  <a:srgbClr val="000000"/>
                </a:solidFill>
              </a:rPr>
              <a:t>※</a:t>
            </a:r>
            <a:r>
              <a:rPr lang="ja-JP" altLang="en-US" sz="900">
                <a:solidFill>
                  <a:srgbClr val="000000"/>
                </a:solidFill>
              </a:rPr>
              <a:t>○をつけてください　　　正会員　　・　　非会員　　・　　不明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/>
          </a:p>
        </p:txBody>
      </p:sp>
      <p:sp>
        <p:nvSpPr>
          <p:cNvPr id="4105" name="Text Box 17">
            <a:extLst>
              <a:ext uri="{FF2B5EF4-FFF2-40B4-BE49-F238E27FC236}">
                <a16:creationId xmlns:a16="http://schemas.microsoft.com/office/drawing/2014/main" id="{007333AF-5A9C-4DBE-B7BB-09B94E108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022975"/>
            <a:ext cx="6226175" cy="6477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dirty="0"/>
              <a:t>連絡先（</a:t>
            </a:r>
            <a:r>
              <a:rPr lang="en-US" altLang="ja-JP" sz="1200" dirty="0"/>
              <a:t>TEL</a:t>
            </a:r>
            <a:r>
              <a:rPr lang="ja-JP" altLang="en-US" sz="1200" dirty="0"/>
              <a:t>）</a:t>
            </a:r>
            <a:r>
              <a:rPr lang="ja-JP" altLang="en-US" sz="1400" dirty="0"/>
              <a:t>　</a:t>
            </a:r>
            <a:r>
              <a:rPr lang="ja-JP" altLang="en-US" sz="1050" dirty="0"/>
              <a:t>＊確認の際、事務局からこの連絡先にご連絡させていただく場合がございます。</a:t>
            </a:r>
          </a:p>
          <a:p>
            <a:pPr eaLnBrk="1" hangingPunct="1">
              <a:defRPr/>
            </a:pPr>
            <a:endParaRPr lang="en-US" altLang="ja-JP" sz="1400" dirty="0"/>
          </a:p>
        </p:txBody>
      </p:sp>
      <p:sp>
        <p:nvSpPr>
          <p:cNvPr id="7178" name="Text Box 19">
            <a:extLst>
              <a:ext uri="{FF2B5EF4-FFF2-40B4-BE49-F238E27FC236}">
                <a16:creationId xmlns:a16="http://schemas.microsoft.com/office/drawing/2014/main" id="{272FFFFF-40E0-4101-B123-58A9F87FE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7710488"/>
            <a:ext cx="6350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/>
              <a:t>● </a:t>
            </a:r>
            <a:r>
              <a:rPr lang="ja-JP" altLang="en-US" sz="1400"/>
              <a:t>ご注意事項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r>
              <a:rPr lang="en-US" altLang="ja-JP" sz="1400"/>
              <a:t>1</a:t>
            </a:r>
            <a:r>
              <a:rPr lang="ja-JP" altLang="en-US" sz="1400"/>
              <a:t>．お申し込みいただきました情報は、協力いただいた製薬会社に提供します。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</a:t>
            </a:r>
            <a:r>
              <a:rPr lang="en-US" altLang="ja-JP" sz="1400"/>
              <a:t>2</a:t>
            </a:r>
            <a:r>
              <a:rPr lang="ja-JP" altLang="en-US" sz="1400"/>
              <a:t>．お申し込みは</a:t>
            </a:r>
            <a:r>
              <a:rPr lang="en-US" altLang="ja-JP" sz="1400"/>
              <a:t>2019</a:t>
            </a:r>
            <a:r>
              <a:rPr lang="en-US" altLang="en-US" sz="1400"/>
              <a:t>年</a:t>
            </a:r>
            <a:r>
              <a:rPr lang="en-US" altLang="ja-JP" sz="1400"/>
              <a:t>2</a:t>
            </a:r>
            <a:r>
              <a:rPr lang="ja-JP" altLang="en-US" sz="1400"/>
              <a:t>月</a:t>
            </a:r>
            <a:r>
              <a:rPr lang="en-US" altLang="ja-JP" sz="1400"/>
              <a:t>8</a:t>
            </a:r>
            <a:r>
              <a:rPr lang="ja-JP" altLang="en-US" sz="1400"/>
              <a:t>日（金）までにお願いします。</a:t>
            </a:r>
            <a:endParaRPr lang="en-US" altLang="ja-JP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　　</a:t>
            </a:r>
          </a:p>
        </p:txBody>
      </p:sp>
      <p:sp>
        <p:nvSpPr>
          <p:cNvPr id="7179" name="Text Box 20">
            <a:extLst>
              <a:ext uri="{FF2B5EF4-FFF2-40B4-BE49-F238E27FC236}">
                <a16:creationId xmlns:a16="http://schemas.microsoft.com/office/drawing/2014/main" id="{D6A09DB0-8246-476D-B69D-138760ECF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8461375"/>
            <a:ext cx="6213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/>
              <a:t>● </a:t>
            </a:r>
            <a:r>
              <a:rPr lang="ja-JP" altLang="en-US" sz="1200"/>
              <a:t>お問い合わせ先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一般社団法人日本薬局学会　　事務局　（担当：木内　惠）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　ＴＥＬ：</a:t>
            </a:r>
            <a:r>
              <a:rPr lang="en-US" altLang="ja-JP" sz="1200"/>
              <a:t>03-3243-3061</a:t>
            </a:r>
            <a:r>
              <a:rPr lang="en-US" altLang="ja-JP" sz="1200">
                <a:solidFill>
                  <a:srgbClr val="000000"/>
                </a:solidFill>
              </a:rPr>
              <a:t> </a:t>
            </a:r>
            <a:endParaRPr lang="en-US" altLang="ja-JP" sz="1200"/>
          </a:p>
        </p:txBody>
      </p:sp>
      <p:sp>
        <p:nvSpPr>
          <p:cNvPr id="7180" name="Text Box 21">
            <a:extLst>
              <a:ext uri="{FF2B5EF4-FFF2-40B4-BE49-F238E27FC236}">
                <a16:creationId xmlns:a16="http://schemas.microsoft.com/office/drawing/2014/main" id="{37D31C9D-966E-4CB4-801F-13DDD6F69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25" y="9094788"/>
            <a:ext cx="4413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/>
              <a:t>　</a:t>
            </a:r>
            <a:r>
              <a:rPr lang="en-US" altLang="ja-JP" b="1"/>
              <a:t>FAX:03-3243-1076</a:t>
            </a:r>
          </a:p>
        </p:txBody>
      </p:sp>
      <p:sp>
        <p:nvSpPr>
          <p:cNvPr id="7181" name="Text Box 24">
            <a:extLst>
              <a:ext uri="{FF2B5EF4-FFF2-40B4-BE49-F238E27FC236}">
                <a16:creationId xmlns:a16="http://schemas.microsoft.com/office/drawing/2014/main" id="{E1F85FC4-8719-456F-B564-34F18FA27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6777038"/>
            <a:ext cx="6226175" cy="8112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/>
              <a:t>講師の先生へのご質問などございましたらお書きください</a:t>
            </a:r>
            <a:r>
              <a:rPr lang="ja-JP" altLang="en-US" sz="1100"/>
              <a:t>（前もって講師の先生にお伝え致します）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0"/>
          </a:p>
        </p:txBody>
      </p:sp>
      <p:sp>
        <p:nvSpPr>
          <p:cNvPr id="7182" name="Text Box 4">
            <a:extLst>
              <a:ext uri="{FF2B5EF4-FFF2-40B4-BE49-F238E27FC236}">
                <a16:creationId xmlns:a16="http://schemas.microsoft.com/office/drawing/2014/main" id="{F98586ED-24C7-4A1E-B9B0-DFA8C452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473075"/>
            <a:ext cx="5256213" cy="4603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4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参加申込用紙　  </a:t>
            </a:r>
            <a:r>
              <a:rPr lang="en-US" altLang="ja-JP" sz="2000" b="1"/>
              <a:t>FAX:03-3243-1076</a:t>
            </a:r>
          </a:p>
        </p:txBody>
      </p:sp>
      <p:sp>
        <p:nvSpPr>
          <p:cNvPr id="7183" name="テキスト ボックス 1">
            <a:extLst>
              <a:ext uri="{FF2B5EF4-FFF2-40B4-BE49-F238E27FC236}">
                <a16:creationId xmlns:a16="http://schemas.microsoft.com/office/drawing/2014/main" id="{27639488-7A8B-40C5-8B77-72C7FE345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2532063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　</a:t>
            </a:r>
            <a:r>
              <a:rPr lang="en-US" altLang="ja-JP" sz="1800"/>
              <a:t>2/8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申込締切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21899</TotalTime>
  <Words>188</Words>
  <Application>Microsoft Office PowerPoint</Application>
  <PresentationFormat>A4 210 x 297 mm</PresentationFormat>
  <Paragraphs>73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ＭＳ Ｐゴシック</vt:lpstr>
      <vt:lpstr>Arial</vt:lpstr>
      <vt:lpstr>Calibri</vt:lpstr>
      <vt:lpstr>標準デザイン</vt:lpstr>
      <vt:lpstr>1_標準デザイン</vt:lpstr>
      <vt:lpstr>PowerPoint プレゼンテーション</vt:lpstr>
      <vt:lpstr>PowerPoint プレゼンテーション</vt:lpstr>
    </vt:vector>
  </TitlesOfParts>
  <Company>情報システム室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U00000</dc:creator>
  <cp:lastModifiedBy>惠 木内</cp:lastModifiedBy>
  <cp:revision>652</cp:revision>
  <cp:lastPrinted>2018-12-03T02:31:32Z</cp:lastPrinted>
  <dcterms:created xsi:type="dcterms:W3CDTF">2008-01-29T05:45:10Z</dcterms:created>
  <dcterms:modified xsi:type="dcterms:W3CDTF">2018-12-07T00:41:29Z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65a9d29c-9ad5-416b-b940-6ec581e21930</vt:lpwstr>
  </property>
  <property fmtid="{D5CDD505-2E9C-101B-9397-08002B2CF9AE}" pid="3" name="bjSaver">
    <vt:lpwstr>TJrYQMfqRtx+gUMzmupuh3yIiN/TsexR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policy="a10f9ac0-5937-4b4f-b459-96aedd9ed2c5" xmlns="http://www.boldonjames.com/2008/01/sie/i</vt:lpwstr>
  </property>
  <property fmtid="{D5CDD505-2E9C-101B-9397-08002B2CF9AE}" pid="5" name="bjDocumentLabelXML-0">
    <vt:lpwstr>nternal/label"&gt;&lt;element uid="72a5d865-2c9e-41bb-b8a0-b31322cd1ede" value="" /&gt;&lt;/sisl&gt;</vt:lpwstr>
  </property>
  <property fmtid="{D5CDD505-2E9C-101B-9397-08002B2CF9AE}" pid="6" name="bjDocumentSecurityLabel">
    <vt:lpwstr>Not Classified</vt:lpwstr>
  </property>
</Properties>
</file>