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5"/>
  </p:notesMasterIdLst>
  <p:handoutMasterIdLst>
    <p:handoutMasterId r:id="rId6"/>
  </p:handoutMasterIdLst>
  <p:sldIdLst>
    <p:sldId id="256" r:id="rId3"/>
    <p:sldId id="259" r:id="rId4"/>
  </p:sldIdLst>
  <p:sldSz cx="6858000" cy="9906000" type="A4"/>
  <p:notesSz cx="7053263" cy="101806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3300"/>
    <a:srgbClr val="FF6600"/>
    <a:srgbClr val="3399FF"/>
    <a:srgbClr val="FF0066"/>
    <a:srgbClr val="FF6699"/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704" autoAdjust="0"/>
  </p:normalViewPr>
  <p:slideViewPr>
    <p:cSldViewPr>
      <p:cViewPr varScale="1">
        <p:scale>
          <a:sx n="75" d="100"/>
          <a:sy n="75" d="100"/>
        </p:scale>
        <p:origin x="2172" y="60"/>
      </p:cViewPr>
      <p:guideLst>
        <p:guide orient="horz" pos="3120"/>
        <p:guide pos="220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EFD8013-8668-4B14-9D2E-DAEB937B6C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24" cy="509442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9AC505-D75F-4144-8E9E-FA92C666E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96240" y="0"/>
            <a:ext cx="3055361" cy="509442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913634D-33DD-487A-B505-1CD37BB66FDB}" type="datetimeFigureOut">
              <a:rPr lang="ja-JP" altLang="en-US"/>
              <a:pPr>
                <a:defRPr/>
              </a:pPr>
              <a:t>2018/12/4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312A8CC-BD54-4722-98DA-3E5778553F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669558"/>
            <a:ext cx="3057024" cy="509441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1CF13B-27A8-43FF-82D3-E4053BAF78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96240" y="9669558"/>
            <a:ext cx="3055361" cy="509441"/>
          </a:xfrm>
          <a:prstGeom prst="rect">
            <a:avLst/>
          </a:prstGeom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DAF67C8-BFFE-4540-9E56-754BEAFCDB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5D051C3-BB28-463F-A7E2-6E8B0BB3F3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24" cy="509442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6FF865C-1E67-4D26-B9E2-9084BBF843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96240" y="0"/>
            <a:ext cx="3055361" cy="509442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48F62F1-8EA3-404D-BBCA-E51AA383A52D}" type="datetimeFigureOut">
              <a:rPr lang="ja-JP" altLang="en-US"/>
              <a:pPr>
                <a:defRPr/>
              </a:pPr>
              <a:t>2018/12/4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5A77915A-2908-461F-B963-41D9F188E0C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765175"/>
            <a:ext cx="2643187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9" rIns="91418" bIns="45709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D880D103-ADB5-49A5-A795-D3DA94BDF3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4828" y="4835598"/>
            <a:ext cx="5643608" cy="4580058"/>
          </a:xfrm>
          <a:prstGeom prst="rect">
            <a:avLst/>
          </a:prstGeom>
        </p:spPr>
        <p:txBody>
          <a:bodyPr vert="horz" lIns="91418" tIns="45709" rIns="91418" bIns="45709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087688-B1FC-4E47-9A77-9291A14687B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669558"/>
            <a:ext cx="3057024" cy="509441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DEBF6A-CB98-4EB0-9E1D-79F7EC64A2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96240" y="9669558"/>
            <a:ext cx="3055361" cy="509441"/>
          </a:xfrm>
          <a:prstGeom prst="rect">
            <a:avLst/>
          </a:prstGeom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8F4E313-AB48-402B-8E86-D000ACB1D7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>
            <a:extLst>
              <a:ext uri="{FF2B5EF4-FFF2-40B4-BE49-F238E27FC236}">
                <a16:creationId xmlns:a16="http://schemas.microsoft.com/office/drawing/2014/main" id="{A854C597-A218-468F-B09E-CB7EBA226A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ー 2">
            <a:extLst>
              <a:ext uri="{FF2B5EF4-FFF2-40B4-BE49-F238E27FC236}">
                <a16:creationId xmlns:a16="http://schemas.microsoft.com/office/drawing/2014/main" id="{C725642A-20CD-4DEB-B5A8-ABD29BA4B7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148" name="ヘッダー プレースホルダー 3">
            <a:extLst>
              <a:ext uri="{FF2B5EF4-FFF2-40B4-BE49-F238E27FC236}">
                <a16:creationId xmlns:a16="http://schemas.microsoft.com/office/drawing/2014/main" id="{F3D16C18-DFEC-4CA2-9F38-1B5396ADADE2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39874" indent="-281779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38648" indent="-22410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96743" indent="-22410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4838" indent="-22410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29412" indent="-2241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03985" indent="-2241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78559" indent="-2241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53133" indent="-2241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/>
          </a:p>
        </p:txBody>
      </p:sp>
      <p:sp>
        <p:nvSpPr>
          <p:cNvPr id="6149" name="フッター プレースホルダー 4">
            <a:extLst>
              <a:ext uri="{FF2B5EF4-FFF2-40B4-BE49-F238E27FC236}">
                <a16:creationId xmlns:a16="http://schemas.microsoft.com/office/drawing/2014/main" id="{36232312-A462-4EE7-ABC4-EBD3032F898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39874" indent="-281779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38648" indent="-22410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96743" indent="-22410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4838" indent="-22410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29412" indent="-2241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03985" indent="-2241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78559" indent="-2241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53133" indent="-2241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/>
          </a:p>
        </p:txBody>
      </p:sp>
      <p:sp>
        <p:nvSpPr>
          <p:cNvPr id="6150" name="スライド番号プレースホルダー 5">
            <a:extLst>
              <a:ext uri="{FF2B5EF4-FFF2-40B4-BE49-F238E27FC236}">
                <a16:creationId xmlns:a16="http://schemas.microsoft.com/office/drawing/2014/main" id="{B0656FE9-223C-4187-A511-10D73C3B02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39874" indent="-281779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38648" indent="-22410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96743" indent="-22410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4838" indent="-22410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29412" indent="-2241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03985" indent="-2241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78559" indent="-2241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53133" indent="-2241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E87CF4F-8983-45DC-B808-4C7DD37A41C1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ー 1">
            <a:extLst>
              <a:ext uri="{FF2B5EF4-FFF2-40B4-BE49-F238E27FC236}">
                <a16:creationId xmlns:a16="http://schemas.microsoft.com/office/drawing/2014/main" id="{D734684F-B559-40EC-A9DA-7375EEB24A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ノート プレースホルダー 2">
            <a:extLst>
              <a:ext uri="{FF2B5EF4-FFF2-40B4-BE49-F238E27FC236}">
                <a16:creationId xmlns:a16="http://schemas.microsoft.com/office/drawing/2014/main" id="{8E77FE80-D1B2-424A-8CDC-E64204D541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ヘッダー プレースホルダー 3">
            <a:extLst>
              <a:ext uri="{FF2B5EF4-FFF2-40B4-BE49-F238E27FC236}">
                <a16:creationId xmlns:a16="http://schemas.microsoft.com/office/drawing/2014/main" id="{0BCE542E-02C0-4F17-B37A-711CD8750973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39874" indent="-281779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38648" indent="-22410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96743" indent="-22410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4838" indent="-22410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29412" indent="-2241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03985" indent="-2241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78559" indent="-2241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53133" indent="-2241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/>
          </a:p>
        </p:txBody>
      </p:sp>
      <p:sp>
        <p:nvSpPr>
          <p:cNvPr id="8197" name="フッター プレースホルダー 4">
            <a:extLst>
              <a:ext uri="{FF2B5EF4-FFF2-40B4-BE49-F238E27FC236}">
                <a16:creationId xmlns:a16="http://schemas.microsoft.com/office/drawing/2014/main" id="{1250A0D5-E5EB-4C2D-9DF7-72158F68139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39874" indent="-281779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38648" indent="-22410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96743" indent="-22410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4838" indent="-22410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29412" indent="-2241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03985" indent="-2241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78559" indent="-2241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53133" indent="-2241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/>
          </a:p>
        </p:txBody>
      </p:sp>
      <p:sp>
        <p:nvSpPr>
          <p:cNvPr id="8198" name="スライド番号プレースホルダー 5">
            <a:extLst>
              <a:ext uri="{FF2B5EF4-FFF2-40B4-BE49-F238E27FC236}">
                <a16:creationId xmlns:a16="http://schemas.microsoft.com/office/drawing/2014/main" id="{8F230A69-7E55-4E82-A9A6-5B6F772E2A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39874" indent="-281779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38648" indent="-22410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96743" indent="-22410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4838" indent="-22410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29412" indent="-2241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03985" indent="-2241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78559" indent="-2241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53133" indent="-2241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98EDD14E-7F24-44AA-A193-5005C41E5ED8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71B299-828F-4A5D-B6A7-18815886A3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E6895E-8E37-4414-9758-E4E2991200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6FA72C-1A9D-4766-9A71-C149CB0631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3BAEE-64E8-41FE-876E-7C246FBF81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7007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823F68-C215-47AC-8E3B-4033145FF0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AE150D-ADA7-4C83-808F-B8DCC73375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4EB234-DE38-433B-A626-018C91696B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9281E-95AB-4326-8169-1A3FB50AE4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581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E5CA9B-B380-46AF-BB1E-F114A7A5C8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42B189-CE4F-4DA7-BDB1-9F578D4A43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F0CF01-9ADF-4010-A8DE-9FF6B14626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239A4-9502-46A8-8364-05D0566D7E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6838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1E0146-25F8-4BFD-9DCE-99E17FCB54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895121-1A2A-4A7D-B586-9617AC8127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2F011F-C441-4522-9475-C0F092E434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02C85-002A-4476-94B8-7D22EC90AC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7197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8AD68D-7136-4CFB-B81E-FD38850784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F93438-A88E-4165-A995-4EFA31B9FF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C24CB0-563E-4539-97F2-8AADFD555A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590B-4828-4CBB-BA8F-465C4B2C61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6468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262C8D-A4B8-4A8C-9BAB-A4D4947D6E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6AA447-ED0A-4C2A-8B3F-1228957E28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AE1399-0DA7-48E1-976B-F798CB447A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B3227-771D-4A42-98DD-BEA5D2ACC7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952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A66C6A-0F80-4FF4-94C2-FE96A04208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77A349-321E-4343-BFCF-E7554872DD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2579D8-8A46-4629-B52F-AE11EE05F5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EFB80-C435-4B2F-912E-E7B905026C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0039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B3D2025-9E5E-49DB-AC3D-E3EED529A6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D97FD35-9CAB-4366-8832-62A0A17620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E14D7A7-CBBC-4776-BB96-B098C937E9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B3495-2AE9-48D2-B19A-258B420512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5357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34F8A44-C0CD-4465-ADE6-49393F3CE7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82862E8-E971-4E78-8393-535680BD0E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6CCE74B-031E-4797-982A-0089EF8C97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3F91B-6C87-4FBD-9C0D-F2AA22D018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31188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0EB49AE-07DE-40FD-A2C0-697230BEC5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FB1F33B-D1DE-4552-BFBF-D47A6F1B54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C19F42D-0B09-43EC-8BEB-CD0E1B4428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98A9A-7ED3-42AA-B6A9-A25899ED43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9563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027F52-915F-4D70-9FB4-D5E458C39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A59617-92C3-4ED6-A7A0-79F1C7CA9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D4BB1A-A3E6-499D-B8A8-1FFEA61E86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28520-6566-4836-BC78-E1534808DC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988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1883A2-33E4-4DF2-971B-3586913BF0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D18334-8972-4162-B03D-A4F011E122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189793-2C6B-4BB7-80BD-1F39DB8C7C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444C7-6556-40B4-AF4E-400CE3DB6E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0845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88DA2D-D0A6-4D29-ADDB-D74DAEDC51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3939E0-BEBD-4576-AB1C-C8BD5C1982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96BD31-24A6-4102-A77B-5DA9E97DF6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86CD0-902E-4FAF-9C97-7E56775324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426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181F2A-9640-4E93-A9B4-D6CA0722F1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EFE179-B0ED-402A-A2A3-EBFE30C22B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739F75-60C4-43A3-890E-C296145D06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2F90E-D28D-4D53-9697-AAAF8D553C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0258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6805A6-84E0-47CB-A868-E42034CFAD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247815-1901-4C5E-B193-EBA86CD9F2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430FF1-DEC4-4925-9DED-1560BC1F61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92E2E-43A9-4C03-8DB6-08CACD0375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923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0D87B8-A002-4E55-9031-01E13F06F1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FF9660-B035-4BB2-9F73-4DBD041BA8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EFD3A2-057B-49B6-B24D-0B0DB165EE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DBC0E-29BE-489E-87DA-E5CBF7CBBF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93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2E666B-B944-44B9-8EA9-28BEB03127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B713E2-627A-430C-B151-C52CD37B71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4BBC9C-BFF8-42BF-A268-1E16D1164C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725CE-37C0-4573-8469-9FE4CC2296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2334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6C13C77-1775-4B75-869A-562DA552D7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25394ED-4008-43AA-8144-3305627F9F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68C127D-7A46-4B7D-9A92-60A75E8919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2A13A-F47E-4E20-B83D-6D1A6C2355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3056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7F3D5DF-7418-48A4-8894-F76654F53D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3162879-DCBF-4A36-ABBC-6C1D0EF51C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3F20ADD-8169-464E-AE54-1780298914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02C20-5426-4D1C-B681-5E51FDB2C8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555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9339461-7E47-44C5-A3BE-CE0E0A1001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0CA9102-EE51-4559-801E-F32E82ECDC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50D205F-6430-4430-A1CD-E78DDA4D9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F843C-49DD-4265-876E-7D3C48A54D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870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322300-6E4B-4942-A0D6-60DC41AFD6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767AB5-77CD-43D1-9D23-01067D9A95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4D79DE-04BD-4B3B-A1BE-122BAFE15E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855FB-B42E-4F0F-BE87-2F3F4AD449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0673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4D0F41-FEC2-4FEF-AE60-4B839BD392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1B94CD-759D-49C1-B7FD-9BFB667BEA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9B9066-F199-40AB-B7AD-5A5AAB5877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6C360-D460-4B81-82F2-4634207808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45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2F31C51-98C6-4353-A785-734338CDCA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3BCE90F-A9AF-4638-B22C-C4A542AA4F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1BF699C-BB0E-4DAE-8B75-A7854177E20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EF734EC-0313-41C4-B26F-D06F25693CD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A4CAE1D-3B90-4994-A2EA-2A00B601EF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E088789-92E5-40C2-B29B-90A64EF28E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8586E67-FADB-4AF1-9E05-7E6F78E1C8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8354C97-87DB-4425-A2CB-77A88C3BE2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34AE908-E381-44C2-B02D-93568E11D3F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87C23D3-0D11-4AAD-9A68-DEC1832833E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2B3687F-2417-4D39-A601-3002EBCF92E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8AA4C4F-BA27-4278-867F-D8A77C15F9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://www.ps-japan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3">
            <a:extLst>
              <a:ext uri="{FF2B5EF4-FFF2-40B4-BE49-F238E27FC236}">
                <a16:creationId xmlns:a16="http://schemas.microsoft.com/office/drawing/2014/main" id="{9FDF66CF-8733-413A-898F-9E0545C10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8" y="709613"/>
            <a:ext cx="1065212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42">
            <a:extLst>
              <a:ext uri="{FF2B5EF4-FFF2-40B4-BE49-F238E27FC236}">
                <a16:creationId xmlns:a16="http://schemas.microsoft.com/office/drawing/2014/main" id="{DF5221EE-CAC5-4ECA-BB65-80AAA7B9D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2863"/>
            <a:ext cx="947738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19">
            <a:extLst>
              <a:ext uri="{FF2B5EF4-FFF2-40B4-BE49-F238E27FC236}">
                <a16:creationId xmlns:a16="http://schemas.microsoft.com/office/drawing/2014/main" id="{F4AC7024-01A8-4B3C-A2AA-B75528F75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63" y="1071563"/>
            <a:ext cx="68516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ファーマシーセミナーアドバンスは、薬剤師の研鑽・有益な情報提供を目的として開催します。</a:t>
            </a:r>
            <a:endParaRPr lang="en-US" altLang="ja-JP" sz="11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本研修会は、（公財）日本薬剤師研修センター  研修認定薬剤師制度の認定対象集合研修会（１単位）となります。</a:t>
            </a:r>
            <a:endParaRPr lang="en-US" altLang="ja-JP" sz="11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u="sng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参加費：</a:t>
            </a:r>
            <a:r>
              <a:rPr lang="en-US" altLang="ja-JP" sz="1100" u="sng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1,000</a:t>
            </a:r>
            <a:r>
              <a:rPr lang="ja-JP" altLang="en-US" sz="1100" u="sng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円</a:t>
            </a:r>
            <a:endParaRPr lang="en-US" altLang="ja-JP" sz="1100" u="sng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受講対象：薬剤師（日本保険薬局協会、日本薬局学会の会員・非会員を問いません）</a:t>
            </a:r>
          </a:p>
        </p:txBody>
      </p:sp>
      <p:sp>
        <p:nvSpPr>
          <p:cNvPr id="2" name="AutoShape 24">
            <a:extLst>
              <a:ext uri="{FF2B5EF4-FFF2-40B4-BE49-F238E27FC236}">
                <a16:creationId xmlns:a16="http://schemas.microsoft.com/office/drawing/2014/main" id="{9DAD82DA-4295-43F1-9063-DB23DC025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50" y="119063"/>
            <a:ext cx="4687888" cy="769937"/>
          </a:xfrm>
          <a:prstGeom prst="roundRect">
            <a:avLst>
              <a:gd name="adj" fmla="val 31130"/>
            </a:avLst>
          </a:pr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itchFamily="50" charset="-128"/>
                <a:ea typeface="HGPｺﾞｼｯｸM" pitchFamily="50" charset="-128"/>
              </a:rPr>
              <a:t>第</a:t>
            </a:r>
            <a:r>
              <a:rPr lang="en-US" altLang="ja-JP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itchFamily="50" charset="-128"/>
                <a:ea typeface="HGPｺﾞｼｯｸM" pitchFamily="50" charset="-128"/>
              </a:rPr>
              <a:t>2</a:t>
            </a: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itchFamily="50" charset="-128"/>
                <a:ea typeface="HGPｺﾞｼｯｸM" pitchFamily="50" charset="-128"/>
              </a:rPr>
              <a:t>回ファーマシーセミナーアドバンス</a:t>
            </a:r>
            <a:endParaRPr lang="en-US" altLang="ja-JP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M" pitchFamily="50" charset="-128"/>
              <a:ea typeface="HGPｺﾞｼｯｸM" pitchFamily="50" charset="-128"/>
            </a:endParaRPr>
          </a:p>
          <a:p>
            <a:pPr algn="ctr" eaLnBrk="1" hangingPunct="1">
              <a:defRPr/>
            </a:pP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itchFamily="50" charset="-128"/>
                <a:ea typeface="HGPｺﾞｼｯｸM" pitchFamily="50" charset="-128"/>
              </a:rPr>
              <a:t>東京開催のご案内</a:t>
            </a:r>
          </a:p>
        </p:txBody>
      </p:sp>
      <p:pic>
        <p:nvPicPr>
          <p:cNvPr id="5126" name="Picture 119" descr="ここから上部共通ナビゲーション部分です">
            <a:extLst>
              <a:ext uri="{FF2B5EF4-FFF2-40B4-BE49-F238E27FC236}">
                <a16:creationId xmlns:a16="http://schemas.microsoft.com/office/drawing/2014/main" id="{E2208F2B-FE0E-4D0E-9BA5-63B4899E98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788" y="56578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10">
            <a:extLst>
              <a:ext uri="{FF2B5EF4-FFF2-40B4-BE49-F238E27FC236}">
                <a16:creationId xmlns:a16="http://schemas.microsoft.com/office/drawing/2014/main" id="{8A0E7940-5122-4AF6-94E9-588854E94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3" y="1846263"/>
            <a:ext cx="6662737" cy="353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627063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7063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7063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70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70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70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70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70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70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共催：</a:t>
            </a:r>
            <a:r>
              <a:rPr lang="en-US" altLang="ja-JP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	</a:t>
            </a:r>
            <a:r>
              <a:rPr lang="ja-JP" altLang="en-US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一般社団法人　日本保険薬局協会 </a:t>
            </a:r>
            <a:endParaRPr lang="en-US" altLang="ja-JP" sz="1800" b="1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	</a:t>
            </a:r>
            <a:r>
              <a:rPr lang="ja-JP" altLang="en-US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一般社団法人　日本薬局学会</a:t>
            </a:r>
            <a:endParaRPr lang="en-US" altLang="ja-JP" sz="1800" b="1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	</a:t>
            </a:r>
            <a:r>
              <a:rPr lang="ja-JP" altLang="en-US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アステラス製薬株式会社</a:t>
            </a:r>
            <a:endParaRPr lang="en-US" altLang="ja-JP" sz="1800" b="1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 b="1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日時：</a:t>
            </a:r>
            <a:r>
              <a:rPr lang="en-US" altLang="ja-JP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	2019</a:t>
            </a:r>
            <a:r>
              <a:rPr lang="ja-JP" altLang="en-US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</a:t>
            </a:r>
            <a:r>
              <a:rPr lang="en-US" altLang="ja-JP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</a:t>
            </a:r>
            <a:r>
              <a:rPr lang="ja-JP" altLang="en-US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日（水） </a:t>
            </a:r>
            <a:r>
              <a:rPr lang="en-US" altLang="ja-JP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19</a:t>
            </a:r>
            <a:r>
              <a:rPr lang="ja-JP" altLang="en-US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30</a:t>
            </a:r>
            <a:r>
              <a:rPr lang="ja-JP" altLang="en-US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lang="en-US" altLang="ja-JP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21</a:t>
            </a:r>
            <a:r>
              <a:rPr lang="ja-JP" altLang="en-US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 b="1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場所</a:t>
            </a:r>
            <a:r>
              <a:rPr lang="ja-JP" altLang="en-US" sz="1800" b="1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：</a:t>
            </a:r>
            <a:r>
              <a:rPr lang="en-US" altLang="ja-JP" sz="1800" b="1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	AP</a:t>
            </a:r>
            <a:r>
              <a:rPr lang="ja-JP" altLang="en-US" sz="1800" b="1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新橋　</a:t>
            </a:r>
            <a:r>
              <a:rPr lang="en-US" altLang="ja-JP" sz="1800" b="1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4</a:t>
            </a:r>
            <a:r>
              <a:rPr lang="ja-JP" altLang="en-US" sz="1800" b="1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階　「</a:t>
            </a:r>
            <a:r>
              <a:rPr lang="en-US" altLang="ja-JP" sz="1800" b="1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D</a:t>
            </a:r>
            <a:r>
              <a:rPr lang="ja-JP" altLang="en-US" sz="1800" b="1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ルーム」</a:t>
            </a:r>
            <a:endParaRPr lang="en-US" altLang="ja-JP" sz="1800" b="1">
              <a:latin typeface="HGPｺﾞｼｯｸM" panose="020B0600000000000000" pitchFamily="50" charset="-128"/>
              <a:ea typeface="HGPｺﾞｼｯｸM" panose="020B0600000000000000" pitchFamily="50" charset="-128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400">
              <a:latin typeface="HGPｺﾞｼｯｸM" panose="020B0600000000000000" pitchFamily="50" charset="-128"/>
              <a:ea typeface="HGPｺﾞｼｯｸM" panose="020B0600000000000000" pitchFamily="50" charset="-128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　　アクセス</a:t>
            </a:r>
            <a:r>
              <a:rPr lang="en-US" altLang="ja-JP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	</a:t>
            </a:r>
            <a:r>
              <a:rPr lang="ja-JP" altLang="en-US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「新橋駅」銀座口から徒歩</a:t>
            </a:r>
            <a:r>
              <a:rPr lang="en-US" altLang="ja-JP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1</a:t>
            </a:r>
            <a:r>
              <a:rPr lang="ja-JP" altLang="en-US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分</a:t>
            </a:r>
            <a:r>
              <a:rPr lang="en-US" altLang="ja-JP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(JR</a:t>
            </a:r>
            <a:r>
              <a:rPr lang="ja-JP" altLang="en-US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線</a:t>
            </a:r>
            <a:r>
              <a:rPr lang="en-US" altLang="ja-JP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		</a:t>
            </a:r>
            <a:r>
              <a:rPr lang="ja-JP" altLang="en-US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「新橋駅」</a:t>
            </a:r>
            <a:r>
              <a:rPr lang="en-US" altLang="ja-JP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5</a:t>
            </a:r>
            <a:r>
              <a:rPr lang="ja-JP" altLang="en-US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番出口スグ</a:t>
            </a:r>
            <a:r>
              <a:rPr lang="en-US" altLang="ja-JP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(</a:t>
            </a:r>
            <a:r>
              <a:rPr lang="ja-JP" altLang="en-US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東京メトロ銀座線）　徒歩</a:t>
            </a:r>
            <a:r>
              <a:rPr lang="en-US" altLang="ja-JP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2</a:t>
            </a:r>
            <a:r>
              <a:rPr lang="ja-JP" altLang="en-US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分</a:t>
            </a:r>
            <a:r>
              <a:rPr lang="en-US" altLang="ja-JP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(</a:t>
            </a:r>
            <a:r>
              <a:rPr lang="ja-JP" altLang="en-US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都営浅草線）</a:t>
            </a:r>
            <a:endParaRPr lang="en-US" altLang="ja-JP" sz="1400">
              <a:latin typeface="HGPｺﾞｼｯｸM" panose="020B0600000000000000" pitchFamily="50" charset="-128"/>
              <a:ea typeface="HGPｺﾞｼｯｸM" panose="020B0600000000000000" pitchFamily="50" charset="-128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		</a:t>
            </a:r>
            <a:r>
              <a:rPr lang="ja-JP" altLang="en-US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「内幸町駅」</a:t>
            </a:r>
            <a:r>
              <a:rPr lang="en-US" altLang="ja-JP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A2</a:t>
            </a:r>
            <a:r>
              <a:rPr lang="ja-JP" altLang="en-US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出口から徒歩</a:t>
            </a:r>
            <a:r>
              <a:rPr lang="en-US" altLang="ja-JP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2</a:t>
            </a:r>
            <a:r>
              <a:rPr lang="ja-JP" altLang="en-US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分</a:t>
            </a:r>
            <a:r>
              <a:rPr lang="en-US" altLang="ja-JP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(</a:t>
            </a:r>
            <a:r>
              <a:rPr lang="ja-JP" altLang="en-US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都営三田線</a:t>
            </a:r>
            <a:r>
              <a:rPr lang="en-US" altLang="ja-JP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		</a:t>
            </a:r>
            <a:r>
              <a:rPr lang="ja-JP" altLang="en-US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〒</a:t>
            </a:r>
            <a:r>
              <a:rPr lang="en-US" altLang="ja-JP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105-004</a:t>
            </a:r>
            <a:r>
              <a:rPr lang="ja-JP" altLang="en-US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　東京都港区新橋</a:t>
            </a:r>
            <a:r>
              <a:rPr lang="en-US" altLang="ja-JP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1-12-9</a:t>
            </a:r>
            <a:r>
              <a:rPr lang="ja-JP" altLang="en-US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 </a:t>
            </a:r>
            <a:r>
              <a:rPr lang="en-US" altLang="ja-JP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A-PLACE </a:t>
            </a:r>
            <a:r>
              <a:rPr lang="ja-JP" altLang="en-US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新橋駅前</a:t>
            </a:r>
            <a:r>
              <a:rPr lang="en-US" altLang="ja-JP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4F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		TEL</a:t>
            </a:r>
            <a:r>
              <a:rPr lang="ja-JP" altLang="en-US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：</a:t>
            </a:r>
            <a:r>
              <a:rPr lang="en-US" altLang="ja-JP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03-3571-4109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		https://www.tc-forum.co.jp/kanto-area/ap-shinbashi/sh-base/</a:t>
            </a:r>
          </a:p>
        </p:txBody>
      </p:sp>
      <p:sp>
        <p:nvSpPr>
          <p:cNvPr id="5128" name="Text Box 24">
            <a:extLst>
              <a:ext uri="{FF2B5EF4-FFF2-40B4-BE49-F238E27FC236}">
                <a16:creationId xmlns:a16="http://schemas.microsoft.com/office/drawing/2014/main" id="{FFF852D4-EA30-4A87-8DA1-FB1BEE07F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3" y="5662613"/>
            <a:ext cx="165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18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129" name="Rectangle 30">
            <a:extLst>
              <a:ext uri="{FF2B5EF4-FFF2-40B4-BE49-F238E27FC236}">
                <a16:creationId xmlns:a16="http://schemas.microsoft.com/office/drawing/2014/main" id="{5B3E7539-3A34-4C71-9800-F24FF10EE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488" y="6238875"/>
            <a:ext cx="1511300" cy="358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130" name="Rectangle 40">
            <a:extLst>
              <a:ext uri="{FF2B5EF4-FFF2-40B4-BE49-F238E27FC236}">
                <a16:creationId xmlns:a16="http://schemas.microsoft.com/office/drawing/2014/main" id="{11A69F67-591D-4D10-A364-E9D95EAC1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488" y="5373688"/>
            <a:ext cx="1008062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5131" name="Picture 41">
            <a:extLst>
              <a:ext uri="{FF2B5EF4-FFF2-40B4-BE49-F238E27FC236}">
                <a16:creationId xmlns:a16="http://schemas.microsoft.com/office/drawing/2014/main" id="{C1D53059-59FD-4FA7-9F15-44F49A893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38"/>
            <a:ext cx="10477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D6DFFFB-CA47-4EFC-803D-5C96EF01A4A9}"/>
              </a:ext>
            </a:extLst>
          </p:cNvPr>
          <p:cNvSpPr/>
          <p:nvPr/>
        </p:nvSpPr>
        <p:spPr bwMode="auto">
          <a:xfrm>
            <a:off x="115888" y="1077913"/>
            <a:ext cx="6611937" cy="779462"/>
          </a:xfrm>
          <a:prstGeom prst="rect">
            <a:avLst/>
          </a:prstGeom>
          <a:noFill/>
          <a:ln w="25400" cap="flat" cmpd="sng" algn="ctr">
            <a:solidFill>
              <a:schemeClr val="accent6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ja-JP" altLang="en-US" dirty="0">
              <a:latin typeface="Arial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DDA1873-2170-4857-8F4B-7A5EC9679668}"/>
              </a:ext>
            </a:extLst>
          </p:cNvPr>
          <p:cNvSpPr/>
          <p:nvPr/>
        </p:nvSpPr>
        <p:spPr bwMode="auto">
          <a:xfrm>
            <a:off x="252413" y="8799513"/>
            <a:ext cx="6278562" cy="1008062"/>
          </a:xfrm>
          <a:prstGeom prst="rect">
            <a:avLst/>
          </a:prstGeom>
          <a:noFill/>
          <a:ln w="25400" cap="flat" cmpd="tri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ja-JP" altLang="en-US" dirty="0">
              <a:latin typeface="Arial" charset="0"/>
            </a:endParaRPr>
          </a:p>
        </p:txBody>
      </p:sp>
      <p:sp>
        <p:nvSpPr>
          <p:cNvPr id="5134" name="Text Box 13">
            <a:extLst>
              <a:ext uri="{FF2B5EF4-FFF2-40B4-BE49-F238E27FC236}">
                <a16:creationId xmlns:a16="http://schemas.microsoft.com/office/drawing/2014/main" id="{70E872FF-F5BC-416F-A9DD-39F3D2E22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88" y="7659688"/>
            <a:ext cx="64087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参加のお申し込みは、ホームページ、もしくは裏面の参加申込用紙にご記入後、</a:t>
            </a:r>
            <a:r>
              <a:rPr lang="en-US" altLang="ja-JP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2019</a:t>
            </a:r>
            <a:r>
              <a:rPr lang="ja-JP" altLang="en-US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</a:t>
            </a:r>
            <a:r>
              <a:rPr lang="en-US" altLang="ja-JP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13</a:t>
            </a:r>
            <a:r>
              <a:rPr lang="ja-JP" altLang="en-US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日（水）までに</a:t>
            </a:r>
            <a:r>
              <a:rPr lang="en-US" altLang="ja-JP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FAX</a:t>
            </a:r>
            <a:r>
              <a:rPr lang="ja-JP" altLang="en-US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03-3243-1076</a:t>
            </a:r>
            <a:r>
              <a:rPr lang="ja-JP" altLang="en-US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）にてお申込みください。</a:t>
            </a:r>
            <a:endParaRPr lang="en-US" altLang="ja-JP" sz="12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 </a:t>
            </a:r>
            <a:r>
              <a:rPr lang="en-US" altLang="ja-JP" sz="1200">
                <a:latin typeface="HGPｺﾞｼｯｸM" panose="020B0600000000000000" pitchFamily="50" charset="-128"/>
                <a:ea typeface="HGPｺﾞｼｯｸM" panose="020B0600000000000000" pitchFamily="50" charset="-128"/>
                <a:hlinkClick r:id="rId7"/>
              </a:rPr>
              <a:t>http://www.ps-japan.org/</a:t>
            </a:r>
            <a:endParaRPr lang="en-US" altLang="ja-JP" sz="12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当日は軽食とお飲み物をご用意します。</a:t>
            </a:r>
            <a:endParaRPr lang="en-US" altLang="ja-JP" sz="12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天候・災害等により開催が中止になる場合がございます。</a:t>
            </a:r>
            <a:endParaRPr lang="en-US" altLang="ja-JP" sz="12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135" name="Text Box 20">
            <a:extLst>
              <a:ext uri="{FF2B5EF4-FFF2-40B4-BE49-F238E27FC236}">
                <a16:creationId xmlns:a16="http://schemas.microsoft.com/office/drawing/2014/main" id="{A5E2719C-5CB1-4F6D-861B-487D4FBDA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8783638"/>
            <a:ext cx="62134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/>
              <a:t>●</a:t>
            </a:r>
            <a:r>
              <a:rPr lang="ja-JP" altLang="en-US" sz="1400"/>
              <a:t>お問い合わせ先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　一般社団法人　日本薬局学会　 事務局　（担当：木内　惠）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　東京都中央区日本橋</a:t>
            </a:r>
            <a:r>
              <a:rPr lang="en-US" altLang="ja-JP" sz="1400"/>
              <a:t>3-12-2</a:t>
            </a:r>
            <a:r>
              <a:rPr lang="ja-JP" altLang="en-US" sz="1400"/>
              <a:t>　朝日ビルヂング</a:t>
            </a:r>
            <a:r>
              <a:rPr lang="en-US" altLang="ja-JP" sz="1400"/>
              <a:t>4</a:t>
            </a:r>
            <a:r>
              <a:rPr lang="ja-JP" altLang="en-US" sz="1400"/>
              <a:t>階</a:t>
            </a:r>
            <a:r>
              <a:rPr lang="ja-JP" altLang="en-US" sz="1400">
                <a:solidFill>
                  <a:srgbClr val="000000"/>
                </a:solidFill>
              </a:rPr>
              <a:t>　</a:t>
            </a:r>
            <a:endParaRPr lang="en-US" altLang="ja-JP" sz="14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000000"/>
                </a:solidFill>
              </a:rPr>
              <a:t>　</a:t>
            </a:r>
            <a:r>
              <a:rPr lang="en-US" altLang="ja-JP" sz="1400">
                <a:solidFill>
                  <a:srgbClr val="000000"/>
                </a:solidFill>
              </a:rPr>
              <a:t>TEL:03-3243-3061</a:t>
            </a:r>
            <a:r>
              <a:rPr lang="ja-JP" altLang="en-US" sz="1400">
                <a:solidFill>
                  <a:srgbClr val="000000"/>
                </a:solidFill>
              </a:rPr>
              <a:t>　　ＦＡＸ：</a:t>
            </a:r>
            <a:r>
              <a:rPr lang="en-US" altLang="ja-JP" sz="1400">
                <a:solidFill>
                  <a:srgbClr val="000000"/>
                </a:solidFill>
              </a:rPr>
              <a:t>03-3243-1076 </a:t>
            </a:r>
            <a:endParaRPr lang="en-US" altLang="ja-JP" sz="1400"/>
          </a:p>
        </p:txBody>
      </p:sp>
      <p:sp useBgFill="1">
        <p:nvSpPr>
          <p:cNvPr id="23" name="Text Box 12">
            <a:extLst>
              <a:ext uri="{FF2B5EF4-FFF2-40B4-BE49-F238E27FC236}">
                <a16:creationId xmlns:a16="http://schemas.microsoft.com/office/drawing/2014/main" id="{E5D07CD4-0125-4FB9-8241-6D6862BC8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3" y="5449888"/>
            <a:ext cx="6604000" cy="2193925"/>
          </a:xfrm>
          <a:prstGeom prst="rect">
            <a:avLst/>
          </a:prstGeom>
          <a:ln w="57150" cmpd="thickThin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en-US" altLang="ja-JP" sz="1600" b="1" dirty="0"/>
              <a:t>【</a:t>
            </a:r>
            <a:r>
              <a:rPr lang="ja-JP" altLang="en-US" sz="1600" b="1" dirty="0"/>
              <a:t>情報提供</a:t>
            </a:r>
            <a:r>
              <a:rPr lang="en-US" altLang="ja-JP" sz="1600" b="1" dirty="0"/>
              <a:t>】</a:t>
            </a:r>
            <a:r>
              <a:rPr lang="ja-JP" altLang="en-US" sz="1600" b="1" dirty="0"/>
              <a:t>　グアニル酸シクラーゼ受容体アゴニスト「リンゼス錠」について　</a:t>
            </a:r>
            <a:endParaRPr lang="en-US" altLang="ja-JP" sz="800" dirty="0"/>
          </a:p>
          <a:p>
            <a:pPr>
              <a:defRPr/>
            </a:pPr>
            <a:endParaRPr lang="en-US" altLang="ja-JP" sz="1600" b="1" dirty="0"/>
          </a:p>
          <a:p>
            <a:pPr>
              <a:defRPr/>
            </a:pPr>
            <a:r>
              <a:rPr lang="en-US" altLang="ja-JP" sz="1600" b="1" dirty="0"/>
              <a:t>【</a:t>
            </a:r>
            <a:r>
              <a:rPr lang="ja-JP" altLang="en-US" sz="1600" b="1" dirty="0"/>
              <a:t>特別講演</a:t>
            </a:r>
            <a:r>
              <a:rPr lang="en-US" altLang="ja-JP" sz="1600" b="1" dirty="0"/>
              <a:t>】</a:t>
            </a:r>
            <a:endParaRPr lang="en-US" altLang="ja-JP" sz="2000" b="1" dirty="0"/>
          </a:p>
          <a:p>
            <a:pPr>
              <a:defRPr/>
            </a:pPr>
            <a:r>
              <a:rPr lang="ja-JP" altLang="en-US" sz="2000" dirty="0"/>
              <a:t>　　日本大学付属板橋病院　消化器肝臓内科　</a:t>
            </a:r>
            <a:r>
              <a:rPr lang="ja-JP" altLang="en-US" dirty="0"/>
              <a:t>　</a:t>
            </a:r>
            <a:endParaRPr lang="en-US" altLang="ja-JP" dirty="0"/>
          </a:p>
          <a:p>
            <a:pPr>
              <a:defRPr/>
            </a:pPr>
            <a:r>
              <a:rPr lang="ja-JP" altLang="en-US" dirty="0"/>
              <a:t>　　　　　　　　　　　　　　　　　　　　　　　　准教授　</a:t>
            </a:r>
            <a:r>
              <a:rPr lang="ja-JP" altLang="en-US" sz="2400" dirty="0"/>
              <a:t>中島 典子</a:t>
            </a:r>
            <a:r>
              <a:rPr lang="ja-JP" altLang="en-US" dirty="0"/>
              <a:t>先生</a:t>
            </a:r>
            <a:endParaRPr lang="en-US" altLang="ja-JP" dirty="0"/>
          </a:p>
          <a:p>
            <a:pPr>
              <a:defRPr/>
            </a:pPr>
            <a:endParaRPr lang="en-US" altLang="ja-JP" dirty="0"/>
          </a:p>
          <a:p>
            <a:pPr>
              <a:defRPr/>
            </a:pPr>
            <a:r>
              <a:rPr lang="ja-JP" altLang="en-US" dirty="0"/>
              <a:t>　　</a:t>
            </a:r>
            <a:r>
              <a:rPr lang="ja-JP" altLang="en-US" sz="2800" dirty="0"/>
              <a:t>「　慢性便秘治療に対する最近の知見　」</a:t>
            </a:r>
          </a:p>
          <a:p>
            <a:pPr>
              <a:defRPr/>
            </a:pPr>
            <a:endParaRPr lang="en-US" altLang="ja-JP" sz="800" b="1" dirty="0"/>
          </a:p>
          <a:p>
            <a:pPr>
              <a:defRPr/>
            </a:pPr>
            <a:r>
              <a:rPr lang="ja-JP" altLang="en-US" sz="1600" b="1" dirty="0"/>
              <a:t>　</a:t>
            </a:r>
            <a:r>
              <a:rPr lang="ja-JP" altLang="en-US" sz="2000" dirty="0"/>
              <a:t>　　</a:t>
            </a:r>
            <a:r>
              <a:rPr lang="ja-JP" altLang="en-US" sz="2000" b="1" dirty="0"/>
              <a:t>　　</a:t>
            </a:r>
            <a:r>
              <a:rPr lang="ja-JP" altLang="en-US" sz="1600" dirty="0">
                <a:solidFill>
                  <a:srgbClr val="000000"/>
                </a:solidFill>
                <a:latin typeface="HGPｺﾞｼｯｸM" pitchFamily="50" charset="-128"/>
                <a:ea typeface="HGPｺﾞｼｯｸM" pitchFamily="50" charset="-128"/>
              </a:rPr>
              <a:t>　　　　　　　　　　　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5">
            <a:extLst>
              <a:ext uri="{FF2B5EF4-FFF2-40B4-BE49-F238E27FC236}">
                <a16:creationId xmlns:a16="http://schemas.microsoft.com/office/drawing/2014/main" id="{728B9047-93B2-45E6-9163-8C38F674A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9588" y="650875"/>
            <a:ext cx="1079500" cy="1816100"/>
          </a:xfrm>
          <a:prstGeom prst="upArrow">
            <a:avLst>
              <a:gd name="adj1" fmla="val 50000"/>
              <a:gd name="adj2" fmla="val 35353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7171" name="Text Box 7">
            <a:extLst>
              <a:ext uri="{FF2B5EF4-FFF2-40B4-BE49-F238E27FC236}">
                <a16:creationId xmlns:a16="http://schemas.microsoft.com/office/drawing/2014/main" id="{C1427A3F-164B-4CAF-9F9B-11933EE4A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1239838"/>
            <a:ext cx="3317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/>
              <a:t>送信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/>
              <a:t>方</a:t>
            </a:r>
            <a:endParaRPr lang="en-US" altLang="ja-JP" sz="14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/>
              <a:t>向</a:t>
            </a:r>
          </a:p>
        </p:txBody>
      </p:sp>
      <p:sp>
        <p:nvSpPr>
          <p:cNvPr id="7172" name="Text Box 9">
            <a:extLst>
              <a:ext uri="{FF2B5EF4-FFF2-40B4-BE49-F238E27FC236}">
                <a16:creationId xmlns:a16="http://schemas.microsoft.com/office/drawing/2014/main" id="{E2688392-8F4A-496F-886E-2F975B433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8" y="1098550"/>
            <a:ext cx="5519737" cy="1798638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"/>
              <a:t>　　　　</a:t>
            </a:r>
            <a:r>
              <a:rPr lang="ja-JP" altLang="en-US" sz="1800"/>
              <a:t>　</a:t>
            </a:r>
            <a:r>
              <a:rPr lang="en-US" altLang="ja-JP" sz="1800" b="1"/>
              <a:t>2019</a:t>
            </a:r>
            <a:r>
              <a:rPr lang="ja-JP" altLang="en-US" sz="1800" b="1"/>
              <a:t>年度　第</a:t>
            </a:r>
            <a:r>
              <a:rPr lang="en-US" altLang="ja-JP" sz="1800" b="1"/>
              <a:t>2</a:t>
            </a:r>
            <a:r>
              <a:rPr lang="ja-JP" altLang="en-US" sz="1800" b="1"/>
              <a:t>回ファーマシーセミナーアドバンス</a:t>
            </a:r>
            <a:r>
              <a:rPr lang="ja-JP" altLang="en-US" sz="2400" b="1"/>
              <a:t>　　　　東京開催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/>
              <a:t>　</a:t>
            </a:r>
            <a:r>
              <a:rPr lang="ja-JP" altLang="en-US" sz="1800"/>
              <a:t>日時：　</a:t>
            </a:r>
            <a:r>
              <a:rPr lang="en-US" altLang="ja-JP" sz="1800"/>
              <a:t>2019</a:t>
            </a:r>
            <a:r>
              <a:rPr lang="ja-JP" altLang="en-US" sz="1800"/>
              <a:t>年</a:t>
            </a:r>
            <a:r>
              <a:rPr lang="en-US" altLang="ja-JP" sz="1800"/>
              <a:t>2</a:t>
            </a:r>
            <a:r>
              <a:rPr lang="ja-JP" altLang="en-US" sz="1800"/>
              <a:t>月</a:t>
            </a:r>
            <a:r>
              <a:rPr lang="en-US" altLang="ja-JP" sz="1800"/>
              <a:t>20</a:t>
            </a:r>
            <a:r>
              <a:rPr lang="ja-JP" altLang="en-US" sz="1800"/>
              <a:t>日（水） </a:t>
            </a:r>
            <a:r>
              <a:rPr lang="en-US" altLang="ja-JP" sz="1800"/>
              <a:t>19</a:t>
            </a:r>
            <a:r>
              <a:rPr lang="ja-JP" altLang="en-US" sz="1800"/>
              <a:t>：</a:t>
            </a:r>
            <a:r>
              <a:rPr lang="en-US" altLang="ja-JP" sz="1800"/>
              <a:t>30</a:t>
            </a:r>
            <a:r>
              <a:rPr lang="ja-JP" altLang="en-US" sz="1800"/>
              <a:t>～</a:t>
            </a:r>
            <a:r>
              <a:rPr lang="en-US" altLang="ja-JP" sz="1800"/>
              <a:t>21</a:t>
            </a:r>
            <a:r>
              <a:rPr lang="ja-JP" altLang="en-US" sz="1800"/>
              <a:t>：</a:t>
            </a:r>
            <a:r>
              <a:rPr lang="en-US" altLang="ja-JP" sz="1800"/>
              <a:t>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　場所：　　</a:t>
            </a:r>
            <a:r>
              <a:rPr lang="en-US" altLang="ja-JP" sz="1800"/>
              <a:t>AP</a:t>
            </a:r>
            <a:r>
              <a:rPr lang="ja-JP" altLang="en-US" sz="1800"/>
              <a:t>新橋　　</a:t>
            </a:r>
            <a:r>
              <a:rPr lang="en-US" altLang="ja-JP" sz="1800"/>
              <a:t>4</a:t>
            </a:r>
            <a:r>
              <a:rPr lang="ja-JP" altLang="en-US" sz="1800"/>
              <a:t>階　</a:t>
            </a:r>
            <a:r>
              <a:rPr lang="en-US" altLang="ja-JP" sz="1800"/>
              <a:t>D</a:t>
            </a:r>
            <a:r>
              <a:rPr lang="ja-JP" altLang="en-US" sz="1800"/>
              <a:t>ルーム</a:t>
            </a:r>
            <a:endParaRPr lang="en-US" altLang="ja-JP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　参加費：　</a:t>
            </a:r>
            <a:r>
              <a:rPr lang="en-US" altLang="ja-JP" sz="1800"/>
              <a:t>1,000</a:t>
            </a:r>
            <a:r>
              <a:rPr lang="ja-JP" altLang="en-US" sz="1800"/>
              <a:t>円</a:t>
            </a:r>
            <a:endParaRPr lang="ja-JP" altLang="ja-JP" sz="1800"/>
          </a:p>
        </p:txBody>
      </p:sp>
      <p:sp>
        <p:nvSpPr>
          <p:cNvPr id="7173" name="Text Box 12">
            <a:extLst>
              <a:ext uri="{FF2B5EF4-FFF2-40B4-BE49-F238E27FC236}">
                <a16:creationId xmlns:a16="http://schemas.microsoft.com/office/drawing/2014/main" id="{56A82474-FCD1-469E-B890-2611E12E6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2901950"/>
            <a:ext cx="67389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/>
              <a:t>● </a:t>
            </a:r>
            <a:r>
              <a:rPr lang="ja-JP" altLang="en-US" sz="1400"/>
              <a:t>参加ご希望の場合は、下記にご記入の上、</a:t>
            </a:r>
            <a:r>
              <a:rPr lang="en-US" altLang="ja-JP" sz="1400"/>
              <a:t>FAX</a:t>
            </a:r>
            <a:r>
              <a:rPr lang="ja-JP" altLang="en-US" sz="1400"/>
              <a:t>願います</a:t>
            </a:r>
            <a:r>
              <a:rPr lang="ja-JP" altLang="en-US" sz="1200"/>
              <a:t>。</a:t>
            </a:r>
          </a:p>
        </p:txBody>
      </p:sp>
      <p:sp>
        <p:nvSpPr>
          <p:cNvPr id="7174" name="Text Box 13">
            <a:extLst>
              <a:ext uri="{FF2B5EF4-FFF2-40B4-BE49-F238E27FC236}">
                <a16:creationId xmlns:a16="http://schemas.microsoft.com/office/drawing/2014/main" id="{24D3C435-EDE7-4083-B977-E98268EC4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3290888"/>
            <a:ext cx="6238875" cy="6969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法人名または薬局名</a:t>
            </a:r>
            <a:endParaRPr lang="en-US" altLang="ja-JP" sz="12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　　　　　　　　　　　　　　　　　　　　　　　　</a:t>
            </a:r>
            <a:r>
              <a:rPr lang="en-US" altLang="ja-JP" sz="900"/>
              <a:t>※</a:t>
            </a:r>
            <a:r>
              <a:rPr lang="ja-JP" altLang="en-US" sz="900"/>
              <a:t>○をつけてください　　　協会正会員　　・　　非会員　　・　　不明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400"/>
          </a:p>
        </p:txBody>
      </p:sp>
      <p:sp>
        <p:nvSpPr>
          <p:cNvPr id="7175" name="Text Box 15">
            <a:extLst>
              <a:ext uri="{FF2B5EF4-FFF2-40B4-BE49-F238E27FC236}">
                <a16:creationId xmlns:a16="http://schemas.microsoft.com/office/drawing/2014/main" id="{D995A911-ACA7-4D1A-A8B3-9074CAFAF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4043363"/>
            <a:ext cx="6226175" cy="9350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勤務先ご住所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  〒</a:t>
            </a:r>
          </a:p>
        </p:txBody>
      </p:sp>
      <p:sp>
        <p:nvSpPr>
          <p:cNvPr id="7176" name="Text Box 16">
            <a:extLst>
              <a:ext uri="{FF2B5EF4-FFF2-40B4-BE49-F238E27FC236}">
                <a16:creationId xmlns:a16="http://schemas.microsoft.com/office/drawing/2014/main" id="{D9692517-94CD-4EC3-B41D-CAF5EBAA8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5048250"/>
            <a:ext cx="6226175" cy="863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氏名（フリガナ）</a:t>
            </a:r>
            <a:endParaRPr lang="en-US" altLang="ja-JP" sz="12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solidFill>
                  <a:srgbClr val="000000"/>
                </a:solidFill>
              </a:rPr>
              <a:t>　　　</a:t>
            </a:r>
            <a:endParaRPr lang="en-US" altLang="ja-JP" sz="9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9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solidFill>
                  <a:srgbClr val="000000"/>
                </a:solidFill>
              </a:rPr>
              <a:t>　　　　　　　　　　　　　　　　　　　　　　　　　　　　　　　　　　　　　</a:t>
            </a:r>
            <a:r>
              <a:rPr lang="en-US" altLang="ja-JP" sz="900">
                <a:solidFill>
                  <a:srgbClr val="000000"/>
                </a:solidFill>
              </a:rPr>
              <a:t>※</a:t>
            </a:r>
            <a:r>
              <a:rPr lang="ja-JP" altLang="en-US" sz="900">
                <a:solidFill>
                  <a:srgbClr val="000000"/>
                </a:solidFill>
              </a:rPr>
              <a:t>○をつけてください　　　正会員　　・　　非会員　　・　　不明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400"/>
          </a:p>
        </p:txBody>
      </p:sp>
      <p:sp>
        <p:nvSpPr>
          <p:cNvPr id="4105" name="Text Box 17">
            <a:extLst>
              <a:ext uri="{FF2B5EF4-FFF2-40B4-BE49-F238E27FC236}">
                <a16:creationId xmlns:a16="http://schemas.microsoft.com/office/drawing/2014/main" id="{007333AF-5A9C-4DBE-B7BB-09B94E108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6022975"/>
            <a:ext cx="6226175" cy="6477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dirty="0"/>
              <a:t>連絡先（</a:t>
            </a:r>
            <a:r>
              <a:rPr lang="en-US" altLang="ja-JP" sz="1200" dirty="0"/>
              <a:t>TEL</a:t>
            </a:r>
            <a:r>
              <a:rPr lang="ja-JP" altLang="en-US" sz="1200" dirty="0"/>
              <a:t>）</a:t>
            </a:r>
            <a:r>
              <a:rPr lang="ja-JP" altLang="en-US" sz="1400" dirty="0"/>
              <a:t>　</a:t>
            </a:r>
            <a:r>
              <a:rPr lang="ja-JP" altLang="en-US" sz="1050" dirty="0"/>
              <a:t>＊確認の際、事務局からこの連絡先にご連絡させていただく場合がございます。</a:t>
            </a:r>
          </a:p>
          <a:p>
            <a:pPr eaLnBrk="1" hangingPunct="1">
              <a:defRPr/>
            </a:pPr>
            <a:endParaRPr lang="en-US" altLang="ja-JP" sz="1400" dirty="0"/>
          </a:p>
        </p:txBody>
      </p:sp>
      <p:sp>
        <p:nvSpPr>
          <p:cNvPr id="7178" name="Text Box 19">
            <a:extLst>
              <a:ext uri="{FF2B5EF4-FFF2-40B4-BE49-F238E27FC236}">
                <a16:creationId xmlns:a16="http://schemas.microsoft.com/office/drawing/2014/main" id="{926C255E-219D-4367-9AA9-411B9FC49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" y="7710488"/>
            <a:ext cx="6350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/>
              <a:t>● </a:t>
            </a:r>
            <a:r>
              <a:rPr lang="ja-JP" altLang="en-US" sz="1400"/>
              <a:t>ご注意事項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　</a:t>
            </a:r>
            <a:r>
              <a:rPr lang="en-US" altLang="ja-JP" sz="1400"/>
              <a:t>1</a:t>
            </a:r>
            <a:r>
              <a:rPr lang="ja-JP" altLang="en-US" sz="1400"/>
              <a:t>．お申し込みいただきました情報は、協力いただいた製薬会社に提供します。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　</a:t>
            </a:r>
            <a:r>
              <a:rPr lang="en-US" altLang="ja-JP" sz="1400"/>
              <a:t>2</a:t>
            </a:r>
            <a:r>
              <a:rPr lang="ja-JP" altLang="en-US" sz="1400"/>
              <a:t>．お申し込みは</a:t>
            </a:r>
            <a:r>
              <a:rPr lang="en-US" altLang="ja-JP" sz="1400"/>
              <a:t>2019</a:t>
            </a:r>
            <a:r>
              <a:rPr lang="en-US" altLang="en-US" sz="1400"/>
              <a:t>年</a:t>
            </a:r>
            <a:r>
              <a:rPr lang="en-US" altLang="ja-JP" sz="1400"/>
              <a:t>2</a:t>
            </a:r>
            <a:r>
              <a:rPr lang="ja-JP" altLang="en-US" sz="1400"/>
              <a:t>月</a:t>
            </a:r>
            <a:r>
              <a:rPr lang="en-US" altLang="ja-JP" sz="1400"/>
              <a:t>13</a:t>
            </a:r>
            <a:r>
              <a:rPr lang="ja-JP" altLang="en-US" sz="1400"/>
              <a:t>日（水）までにお願いします。</a:t>
            </a: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　　</a:t>
            </a:r>
          </a:p>
        </p:txBody>
      </p:sp>
      <p:sp>
        <p:nvSpPr>
          <p:cNvPr id="7179" name="Text Box 20">
            <a:extLst>
              <a:ext uri="{FF2B5EF4-FFF2-40B4-BE49-F238E27FC236}">
                <a16:creationId xmlns:a16="http://schemas.microsoft.com/office/drawing/2014/main" id="{9A67CC07-7849-4190-A93B-1A7A50D1E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8461375"/>
            <a:ext cx="6213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/>
              <a:t>● </a:t>
            </a:r>
            <a:r>
              <a:rPr lang="ja-JP" altLang="en-US" sz="1200"/>
              <a:t>お問い合わせ先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　一般社団法人日本薬局学会　　事務局　（担当：木内　惠）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　ＴＥＬ：</a:t>
            </a:r>
            <a:r>
              <a:rPr lang="en-US" altLang="ja-JP" sz="1200"/>
              <a:t>03-3243-3061</a:t>
            </a:r>
            <a:r>
              <a:rPr lang="en-US" altLang="ja-JP" sz="1200">
                <a:solidFill>
                  <a:srgbClr val="000000"/>
                </a:solidFill>
              </a:rPr>
              <a:t> </a:t>
            </a:r>
            <a:endParaRPr lang="en-US" altLang="ja-JP" sz="1200"/>
          </a:p>
        </p:txBody>
      </p:sp>
      <p:sp>
        <p:nvSpPr>
          <p:cNvPr id="7180" name="Text Box 21">
            <a:extLst>
              <a:ext uri="{FF2B5EF4-FFF2-40B4-BE49-F238E27FC236}">
                <a16:creationId xmlns:a16="http://schemas.microsoft.com/office/drawing/2014/main" id="{7365E749-DE8F-4AA1-9FA3-88E027A84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9094788"/>
            <a:ext cx="44132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/>
              <a:t>　</a:t>
            </a:r>
            <a:r>
              <a:rPr lang="en-US" altLang="ja-JP" b="1"/>
              <a:t>FAX:03-3243-1076</a:t>
            </a:r>
          </a:p>
        </p:txBody>
      </p:sp>
      <p:sp>
        <p:nvSpPr>
          <p:cNvPr id="7181" name="Text Box 24">
            <a:extLst>
              <a:ext uri="{FF2B5EF4-FFF2-40B4-BE49-F238E27FC236}">
                <a16:creationId xmlns:a16="http://schemas.microsoft.com/office/drawing/2014/main" id="{E3C251F4-CD35-4BB2-BB47-0FA546508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6777038"/>
            <a:ext cx="6226175" cy="8112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講師の先生へのご質問などございましたらお書きください</a:t>
            </a:r>
            <a:r>
              <a:rPr lang="ja-JP" altLang="en-US" sz="1100"/>
              <a:t>（前もって講師の先生にお伝え致します）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100"/>
          </a:p>
        </p:txBody>
      </p:sp>
      <p:sp>
        <p:nvSpPr>
          <p:cNvPr id="7182" name="Text Box 4">
            <a:extLst>
              <a:ext uri="{FF2B5EF4-FFF2-40B4-BE49-F238E27FC236}">
                <a16:creationId xmlns:a16="http://schemas.microsoft.com/office/drawing/2014/main" id="{32E3E023-76C0-4563-A62B-7F9CDD667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473075"/>
            <a:ext cx="5256213" cy="4603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4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/>
              <a:t>参加申込用紙　  </a:t>
            </a:r>
            <a:r>
              <a:rPr lang="en-US" altLang="ja-JP" sz="2000" b="1"/>
              <a:t>FAX:03-3243-1076</a:t>
            </a:r>
          </a:p>
        </p:txBody>
      </p:sp>
      <p:sp>
        <p:nvSpPr>
          <p:cNvPr id="7183" name="テキスト ボックス 1">
            <a:extLst>
              <a:ext uri="{FF2B5EF4-FFF2-40B4-BE49-F238E27FC236}">
                <a16:creationId xmlns:a16="http://schemas.microsoft.com/office/drawing/2014/main" id="{EE07D26D-54A5-46F8-B382-C6F339421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9925" y="2532063"/>
            <a:ext cx="1108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/>
              <a:t>　</a:t>
            </a:r>
            <a:r>
              <a:rPr lang="en-US" altLang="ja-JP" sz="1800"/>
              <a:t>2/13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/>
              <a:t>申込締切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標準デザイン">
  <a:themeElements>
    <a:clrScheme name="1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22065</TotalTime>
  <Words>187</Words>
  <Application>Microsoft Office PowerPoint</Application>
  <PresentationFormat>A4 210 x 297 mm</PresentationFormat>
  <Paragraphs>78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Arial</vt:lpstr>
      <vt:lpstr>ＭＳ Ｐゴシック</vt:lpstr>
      <vt:lpstr>Calibri</vt:lpstr>
      <vt:lpstr>HGPｺﾞｼｯｸM</vt:lpstr>
      <vt:lpstr>Wingdings</vt:lpstr>
      <vt:lpstr>標準デザイン</vt:lpstr>
      <vt:lpstr>1_標準デザイン</vt:lpstr>
      <vt:lpstr>PowerPoint プレゼンテーション</vt:lpstr>
      <vt:lpstr>PowerPoint プレゼンテーション</vt:lpstr>
    </vt:vector>
  </TitlesOfParts>
  <Company>情報システム室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U00000</dc:creator>
  <cp:lastModifiedBy>惠 木内</cp:lastModifiedBy>
  <cp:revision>646</cp:revision>
  <cp:lastPrinted>2018-12-04T00:36:50Z</cp:lastPrinted>
  <dcterms:created xsi:type="dcterms:W3CDTF">2008-01-29T05:45:10Z</dcterms:created>
  <dcterms:modified xsi:type="dcterms:W3CDTF">2018-12-04T00:37:44Z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65a9d29c-9ad5-416b-b940-6ec581e21930</vt:lpwstr>
  </property>
  <property fmtid="{D5CDD505-2E9C-101B-9397-08002B2CF9AE}" pid="3" name="bjSaver">
    <vt:lpwstr>TJrYQMfqRtx+gUMzmupuh3yIiN/TsexR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policy="a10f9ac0-5937-4b4f-b459-96aedd9ed2c5" xmlns="http://www.boldonjames.com/2008/01/sie/i</vt:lpwstr>
  </property>
  <property fmtid="{D5CDD505-2E9C-101B-9397-08002B2CF9AE}" pid="5" name="bjDocumentLabelXML-0">
    <vt:lpwstr>nternal/label"&gt;&lt;element uid="72a5d865-2c9e-41bb-b8a0-b31322cd1ede" value="" /&gt;&lt;/sisl&gt;</vt:lpwstr>
  </property>
  <property fmtid="{D5CDD505-2E9C-101B-9397-08002B2CF9AE}" pid="6" name="bjDocumentSecurityLabel">
    <vt:lpwstr>Not Classified</vt:lpwstr>
  </property>
</Properties>
</file>